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2"/>
  </p:notesMasterIdLst>
  <p:sldIdLst>
    <p:sldId id="259" r:id="rId2"/>
    <p:sldId id="281" r:id="rId3"/>
    <p:sldId id="284" r:id="rId4"/>
    <p:sldId id="285" r:id="rId5"/>
    <p:sldId id="310" r:id="rId6"/>
    <p:sldId id="305" r:id="rId7"/>
    <p:sldId id="319" r:id="rId8"/>
    <p:sldId id="320" r:id="rId9"/>
    <p:sldId id="321" r:id="rId10"/>
    <p:sldId id="328" r:id="rId11"/>
    <p:sldId id="327" r:id="rId12"/>
    <p:sldId id="324" r:id="rId13"/>
    <p:sldId id="325" r:id="rId14"/>
    <p:sldId id="326" r:id="rId15"/>
    <p:sldId id="329" r:id="rId16"/>
    <p:sldId id="299" r:id="rId17"/>
    <p:sldId id="300" r:id="rId18"/>
    <p:sldId id="330" r:id="rId19"/>
    <p:sldId id="331" r:id="rId20"/>
    <p:sldId id="332" r:id="rId21"/>
    <p:sldId id="333" r:id="rId22"/>
    <p:sldId id="315" r:id="rId23"/>
    <p:sldId id="334" r:id="rId24"/>
    <p:sldId id="335" r:id="rId25"/>
    <p:sldId id="336" r:id="rId26"/>
    <p:sldId id="316" r:id="rId27"/>
    <p:sldId id="317" r:id="rId28"/>
    <p:sldId id="277" r:id="rId29"/>
    <p:sldId id="278" r:id="rId30"/>
    <p:sldId id="283"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42" autoAdjust="0"/>
  </p:normalViewPr>
  <p:slideViewPr>
    <p:cSldViewPr snapToGrid="0">
      <p:cViewPr varScale="1">
        <p:scale>
          <a:sx n="103" d="100"/>
          <a:sy n="103" d="100"/>
        </p:scale>
        <p:origin x="91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C0C41-2C46-4FB2-B869-4BB4AE3D5008}"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4132B-E988-47F9-8E9A-53F826751269}" type="slidenum">
              <a:rPr lang="en-US" smtClean="0"/>
              <a:t>‹#›</a:t>
            </a:fld>
            <a:endParaRPr lang="en-US"/>
          </a:p>
        </p:txBody>
      </p:sp>
    </p:spTree>
    <p:extLst>
      <p:ext uri="{BB962C8B-B14F-4D97-AF65-F5344CB8AC3E}">
        <p14:creationId xmlns:p14="http://schemas.microsoft.com/office/powerpoint/2010/main" val="225520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mail me before. Don’t wait till the submission date.</a:t>
            </a:r>
          </a:p>
        </p:txBody>
      </p:sp>
      <p:sp>
        <p:nvSpPr>
          <p:cNvPr id="4" name="Slide Number Placeholder 3"/>
          <p:cNvSpPr>
            <a:spLocks noGrp="1"/>
          </p:cNvSpPr>
          <p:nvPr>
            <p:ph type="sldNum" sz="quarter" idx="5"/>
          </p:nvPr>
        </p:nvSpPr>
        <p:spPr/>
        <p:txBody>
          <a:bodyPr/>
          <a:lstStyle/>
          <a:p>
            <a:fld id="{6F64132B-E988-47F9-8E9A-53F826751269}" type="slidenum">
              <a:rPr lang="en-US" smtClean="0"/>
              <a:t>2</a:t>
            </a:fld>
            <a:endParaRPr lang="en-US"/>
          </a:p>
        </p:txBody>
      </p:sp>
    </p:spTree>
    <p:extLst>
      <p:ext uri="{BB962C8B-B14F-4D97-AF65-F5344CB8AC3E}">
        <p14:creationId xmlns:p14="http://schemas.microsoft.com/office/powerpoint/2010/main" val="140804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20202"/>
                </a:solidFill>
                <a:effectLst/>
                <a:latin typeface="Lato Extended"/>
              </a:rPr>
              <a:t>All tasks, including labs, homework, and reports will have 5% point reduction for the late submission.</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29</a:t>
            </a:fld>
            <a:endParaRPr lang="en-US"/>
          </a:p>
        </p:txBody>
      </p:sp>
    </p:spTree>
    <p:extLst>
      <p:ext uri="{BB962C8B-B14F-4D97-AF65-F5344CB8AC3E}">
        <p14:creationId xmlns:p14="http://schemas.microsoft.com/office/powerpoint/2010/main" val="273109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10/25/2023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10/25/2023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hyperlink" Target="http://tamu.maps.arcgis.com/home/item.html?id=6af9596e6a6542b8bd71df845763698e#overview"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10.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hyperlink" Target="https://arcg.is/1ivO4b2"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WebGIS Lab 7</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DEBAYAN MANDAL</a:t>
            </a:r>
          </a:p>
          <a:p>
            <a:endParaRPr lang="en-US" sz="2800" dirty="0"/>
          </a:p>
        </p:txBody>
      </p:sp>
    </p:spTree>
    <p:custDataLst>
      <p:tags r:id="rId1"/>
    </p:custDataLst>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9B8C-56A1-BCEF-3F10-5CF40EABE676}"/>
              </a:ext>
            </a:extLst>
          </p:cNvPr>
          <p:cNvSpPr>
            <a:spLocks noGrp="1"/>
          </p:cNvSpPr>
          <p:nvPr>
            <p:ph type="title"/>
          </p:nvPr>
        </p:nvSpPr>
        <p:spPr>
          <a:xfrm>
            <a:off x="3934023" y="609600"/>
            <a:ext cx="7333533" cy="1257300"/>
          </a:xfrm>
        </p:spPr>
        <p:txBody>
          <a:bodyPr/>
          <a:lstStyle/>
          <a:p>
            <a:r>
              <a:rPr lang="en-US" dirty="0"/>
              <a:t>Let’s add a Map Tour</a:t>
            </a:r>
          </a:p>
        </p:txBody>
      </p:sp>
      <p:pic>
        <p:nvPicPr>
          <p:cNvPr id="7" name="Picture 6">
            <a:extLst>
              <a:ext uri="{FF2B5EF4-FFF2-40B4-BE49-F238E27FC236}">
                <a16:creationId xmlns:a16="http://schemas.microsoft.com/office/drawing/2014/main" id="{17DBF7AC-AC07-EB1C-C5ED-9FBFA33FBC5B}"/>
              </a:ext>
            </a:extLst>
          </p:cNvPr>
          <p:cNvPicPr>
            <a:picLocks noChangeAspect="1"/>
          </p:cNvPicPr>
          <p:nvPr/>
        </p:nvPicPr>
        <p:blipFill>
          <a:blip r:embed="rId2"/>
          <a:stretch>
            <a:fillRect/>
          </a:stretch>
        </p:blipFill>
        <p:spPr>
          <a:xfrm>
            <a:off x="924444" y="846969"/>
            <a:ext cx="2857899" cy="5420481"/>
          </a:xfrm>
          <a:prstGeom prst="rect">
            <a:avLst/>
          </a:prstGeom>
        </p:spPr>
      </p:pic>
      <p:pic>
        <p:nvPicPr>
          <p:cNvPr id="9" name="Picture 8">
            <a:extLst>
              <a:ext uri="{FF2B5EF4-FFF2-40B4-BE49-F238E27FC236}">
                <a16:creationId xmlns:a16="http://schemas.microsoft.com/office/drawing/2014/main" id="{D3328364-81B7-1D8B-980B-3E5C27F2F50F}"/>
              </a:ext>
            </a:extLst>
          </p:cNvPr>
          <p:cNvPicPr>
            <a:picLocks noChangeAspect="1"/>
          </p:cNvPicPr>
          <p:nvPr/>
        </p:nvPicPr>
        <p:blipFill>
          <a:blip r:embed="rId3"/>
          <a:stretch>
            <a:fillRect/>
          </a:stretch>
        </p:blipFill>
        <p:spPr>
          <a:xfrm>
            <a:off x="4599996" y="2047286"/>
            <a:ext cx="6001588" cy="4220164"/>
          </a:xfrm>
          <a:prstGeom prst="rect">
            <a:avLst/>
          </a:prstGeom>
        </p:spPr>
      </p:pic>
    </p:spTree>
    <p:extLst>
      <p:ext uri="{BB962C8B-B14F-4D97-AF65-F5344CB8AC3E}">
        <p14:creationId xmlns:p14="http://schemas.microsoft.com/office/powerpoint/2010/main" val="3984598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C2BF0A9-B929-50D6-5647-B3EADCF16858}"/>
              </a:ext>
            </a:extLst>
          </p:cNvPr>
          <p:cNvSpPr>
            <a:spLocks noGrp="1"/>
          </p:cNvSpPr>
          <p:nvPr>
            <p:ph type="title"/>
          </p:nvPr>
        </p:nvSpPr>
        <p:spPr>
          <a:xfrm>
            <a:off x="913795" y="609600"/>
            <a:ext cx="3706889" cy="1821918"/>
          </a:xfrm>
        </p:spPr>
        <p:txBody>
          <a:bodyPr>
            <a:normAutofit/>
          </a:bodyPr>
          <a:lstStyle/>
          <a:p>
            <a:r>
              <a:rPr lang="en-US" sz="3600" dirty="0"/>
              <a:t>Upload the previously selected images or videos</a:t>
            </a:r>
          </a:p>
        </p:txBody>
      </p:sp>
      <p:pic>
        <p:nvPicPr>
          <p:cNvPr id="5" name="Picture 4">
            <a:extLst>
              <a:ext uri="{FF2B5EF4-FFF2-40B4-BE49-F238E27FC236}">
                <a16:creationId xmlns:a16="http://schemas.microsoft.com/office/drawing/2014/main" id="{98AD4536-6D65-62CA-40E6-A69A3BA37CBF}"/>
              </a:ext>
            </a:extLst>
          </p:cNvPr>
          <p:cNvPicPr>
            <a:picLocks noChangeAspect="1"/>
          </p:cNvPicPr>
          <p:nvPr/>
        </p:nvPicPr>
        <p:blipFill>
          <a:blip r:embed="rId2"/>
          <a:stretch>
            <a:fillRect/>
          </a:stretch>
        </p:blipFill>
        <p:spPr>
          <a:xfrm>
            <a:off x="5278032" y="609600"/>
            <a:ext cx="5567125" cy="5080001"/>
          </a:xfrm>
          <a:prstGeom prst="rect">
            <a:avLst/>
          </a:prstGeom>
          <a:noFill/>
        </p:spPr>
      </p:pic>
      <p:sp>
        <p:nvSpPr>
          <p:cNvPr id="12" name="Text Placeholder 3">
            <a:extLst>
              <a:ext uri="{FF2B5EF4-FFF2-40B4-BE49-F238E27FC236}">
                <a16:creationId xmlns:a16="http://schemas.microsoft.com/office/drawing/2014/main" id="{2C57044C-4897-A6A7-3283-E5374E6FB074}"/>
              </a:ext>
            </a:extLst>
          </p:cNvPr>
          <p:cNvSpPr>
            <a:spLocks noGrp="1"/>
          </p:cNvSpPr>
          <p:nvPr>
            <p:ph type="body" sz="half" idx="2"/>
          </p:nvPr>
        </p:nvSpPr>
        <p:spPr>
          <a:xfrm>
            <a:off x="913795" y="2918358"/>
            <a:ext cx="3706889" cy="3016250"/>
          </a:xfrm>
        </p:spPr>
        <p:txBody>
          <a:bodyPr>
            <a:normAutofit/>
          </a:bodyPr>
          <a:lstStyle/>
          <a:p>
            <a:pPr marL="285750" indent="-285750">
              <a:buFont typeface="Arial" panose="020B0604020202020204" pitchFamily="34" charset="0"/>
              <a:buChar char="•"/>
            </a:pPr>
            <a:r>
              <a:rPr lang="en-US" sz="2000" dirty="0"/>
              <a:t>If your image is geo-tagged, there will be no need to define a location</a:t>
            </a:r>
          </a:p>
          <a:p>
            <a:pPr marL="285750" indent="-285750">
              <a:buFont typeface="Arial" panose="020B0604020202020204" pitchFamily="34" charset="0"/>
              <a:buChar char="•"/>
            </a:pPr>
            <a:r>
              <a:rPr lang="en-US" sz="2000" dirty="0"/>
              <a:t>The images need to be lower than 10MB in size and 6000 pixels.</a:t>
            </a:r>
          </a:p>
          <a:p>
            <a:endParaRPr lang="en-US" sz="2000" dirty="0"/>
          </a:p>
        </p:txBody>
      </p:sp>
    </p:spTree>
    <p:extLst>
      <p:ext uri="{BB962C8B-B14F-4D97-AF65-F5344CB8AC3E}">
        <p14:creationId xmlns:p14="http://schemas.microsoft.com/office/powerpoint/2010/main" val="134822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44E2-B64B-A7EA-1BF8-93B40DBC25D8}"/>
              </a:ext>
            </a:extLst>
          </p:cNvPr>
          <p:cNvSpPr>
            <a:spLocks noGrp="1"/>
          </p:cNvSpPr>
          <p:nvPr>
            <p:ph type="title"/>
          </p:nvPr>
        </p:nvSpPr>
        <p:spPr/>
        <p:txBody>
          <a:bodyPr/>
          <a:lstStyle/>
          <a:p>
            <a:r>
              <a:rPr lang="en-US" dirty="0"/>
              <a:t>Map Tour</a:t>
            </a:r>
          </a:p>
        </p:txBody>
      </p:sp>
      <p:pic>
        <p:nvPicPr>
          <p:cNvPr id="7" name="Picture 6">
            <a:extLst>
              <a:ext uri="{FF2B5EF4-FFF2-40B4-BE49-F238E27FC236}">
                <a16:creationId xmlns:a16="http://schemas.microsoft.com/office/drawing/2014/main" id="{319B3659-B58C-2826-8528-A0783EBEE689}"/>
              </a:ext>
            </a:extLst>
          </p:cNvPr>
          <p:cNvPicPr>
            <a:picLocks noChangeAspect="1"/>
          </p:cNvPicPr>
          <p:nvPr/>
        </p:nvPicPr>
        <p:blipFill>
          <a:blip r:embed="rId2"/>
          <a:stretch>
            <a:fillRect/>
          </a:stretch>
        </p:blipFill>
        <p:spPr>
          <a:xfrm>
            <a:off x="1370995" y="2604885"/>
            <a:ext cx="4305901" cy="2905530"/>
          </a:xfrm>
          <a:prstGeom prst="rect">
            <a:avLst/>
          </a:prstGeom>
        </p:spPr>
      </p:pic>
      <p:pic>
        <p:nvPicPr>
          <p:cNvPr id="9" name="Picture 8">
            <a:extLst>
              <a:ext uri="{FF2B5EF4-FFF2-40B4-BE49-F238E27FC236}">
                <a16:creationId xmlns:a16="http://schemas.microsoft.com/office/drawing/2014/main" id="{F6FDFE0A-327F-9A6D-D40F-D781EDA556AD}"/>
              </a:ext>
            </a:extLst>
          </p:cNvPr>
          <p:cNvPicPr>
            <a:picLocks noChangeAspect="1"/>
          </p:cNvPicPr>
          <p:nvPr/>
        </p:nvPicPr>
        <p:blipFill>
          <a:blip r:embed="rId3"/>
          <a:stretch>
            <a:fillRect/>
          </a:stretch>
        </p:blipFill>
        <p:spPr>
          <a:xfrm>
            <a:off x="6972306" y="2099952"/>
            <a:ext cx="3724795" cy="4448796"/>
          </a:xfrm>
          <a:prstGeom prst="rect">
            <a:avLst/>
          </a:prstGeom>
        </p:spPr>
      </p:pic>
    </p:spTree>
    <p:extLst>
      <p:ext uri="{BB962C8B-B14F-4D97-AF65-F5344CB8AC3E}">
        <p14:creationId xmlns:p14="http://schemas.microsoft.com/office/powerpoint/2010/main" val="88075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C32D-5F6A-239F-0D08-2C8EFAC00E9C}"/>
              </a:ext>
            </a:extLst>
          </p:cNvPr>
          <p:cNvSpPr>
            <a:spLocks noGrp="1"/>
          </p:cNvSpPr>
          <p:nvPr>
            <p:ph type="title"/>
          </p:nvPr>
        </p:nvSpPr>
        <p:spPr>
          <a:xfrm>
            <a:off x="913795" y="146502"/>
            <a:ext cx="10353762" cy="628650"/>
          </a:xfrm>
        </p:spPr>
        <p:txBody>
          <a:bodyPr>
            <a:normAutofit fontScale="90000"/>
          </a:bodyPr>
          <a:lstStyle/>
          <a:p>
            <a:r>
              <a:rPr lang="en-US" dirty="0"/>
              <a:t>Adding Location if not Geotagged</a:t>
            </a:r>
          </a:p>
        </p:txBody>
      </p:sp>
      <p:pic>
        <p:nvPicPr>
          <p:cNvPr id="5" name="Picture 4">
            <a:extLst>
              <a:ext uri="{FF2B5EF4-FFF2-40B4-BE49-F238E27FC236}">
                <a16:creationId xmlns:a16="http://schemas.microsoft.com/office/drawing/2014/main" id="{FDF41EA5-4951-CE42-E0BA-9C76FDFB8930}"/>
              </a:ext>
            </a:extLst>
          </p:cNvPr>
          <p:cNvPicPr>
            <a:picLocks noChangeAspect="1"/>
          </p:cNvPicPr>
          <p:nvPr/>
        </p:nvPicPr>
        <p:blipFill>
          <a:blip r:embed="rId2"/>
          <a:stretch>
            <a:fillRect/>
          </a:stretch>
        </p:blipFill>
        <p:spPr>
          <a:xfrm>
            <a:off x="-5324" y="775152"/>
            <a:ext cx="12192000" cy="6082848"/>
          </a:xfrm>
          <a:prstGeom prst="rect">
            <a:avLst/>
          </a:prstGeom>
        </p:spPr>
      </p:pic>
    </p:spTree>
    <p:extLst>
      <p:ext uri="{BB962C8B-B14F-4D97-AF65-F5344CB8AC3E}">
        <p14:creationId xmlns:p14="http://schemas.microsoft.com/office/powerpoint/2010/main" val="174564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8750B1-8226-D7DA-89E7-FB1383E58D97}"/>
              </a:ext>
            </a:extLst>
          </p:cNvPr>
          <p:cNvPicPr>
            <a:picLocks noChangeAspect="1"/>
          </p:cNvPicPr>
          <p:nvPr/>
        </p:nvPicPr>
        <p:blipFill>
          <a:blip r:embed="rId2"/>
          <a:stretch>
            <a:fillRect/>
          </a:stretch>
        </p:blipFill>
        <p:spPr>
          <a:xfrm>
            <a:off x="-5324" y="775152"/>
            <a:ext cx="12192000" cy="6189253"/>
          </a:xfrm>
          <a:prstGeom prst="rect">
            <a:avLst/>
          </a:prstGeom>
        </p:spPr>
      </p:pic>
      <p:sp>
        <p:nvSpPr>
          <p:cNvPr id="4" name="Title 1">
            <a:extLst>
              <a:ext uri="{FF2B5EF4-FFF2-40B4-BE49-F238E27FC236}">
                <a16:creationId xmlns:a16="http://schemas.microsoft.com/office/drawing/2014/main" id="{89D9A89A-5A64-8CB9-5F1F-C23A0E36D7DF}"/>
              </a:ext>
            </a:extLst>
          </p:cNvPr>
          <p:cNvSpPr txBox="1">
            <a:spLocks/>
          </p:cNvSpPr>
          <p:nvPr/>
        </p:nvSpPr>
        <p:spPr>
          <a:xfrm>
            <a:off x="913795" y="146502"/>
            <a:ext cx="10353762" cy="628650"/>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Reorder and Add Information for all the Pictures</a:t>
            </a:r>
          </a:p>
        </p:txBody>
      </p:sp>
    </p:spTree>
    <p:extLst>
      <p:ext uri="{BB962C8B-B14F-4D97-AF65-F5344CB8AC3E}">
        <p14:creationId xmlns:p14="http://schemas.microsoft.com/office/powerpoint/2010/main" val="309814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ACA823-9E2B-C14D-9BCD-A87C5372E8A7}"/>
              </a:ext>
            </a:extLst>
          </p:cNvPr>
          <p:cNvPicPr>
            <a:picLocks noChangeAspect="1"/>
          </p:cNvPicPr>
          <p:nvPr/>
        </p:nvPicPr>
        <p:blipFill>
          <a:blip r:embed="rId2"/>
          <a:stretch>
            <a:fillRect/>
          </a:stretch>
        </p:blipFill>
        <p:spPr>
          <a:xfrm>
            <a:off x="893097" y="0"/>
            <a:ext cx="10405806" cy="6858000"/>
          </a:xfrm>
          <a:prstGeom prst="rect">
            <a:avLst/>
          </a:prstGeom>
        </p:spPr>
      </p:pic>
      <p:sp>
        <p:nvSpPr>
          <p:cNvPr id="4" name="Content Placeholder 2">
            <a:extLst>
              <a:ext uri="{FF2B5EF4-FFF2-40B4-BE49-F238E27FC236}">
                <a16:creationId xmlns:a16="http://schemas.microsoft.com/office/drawing/2014/main" id="{A2108551-F478-14F1-5C9D-9C7AAF900798}"/>
              </a:ext>
            </a:extLst>
          </p:cNvPr>
          <p:cNvSpPr txBox="1">
            <a:spLocks/>
          </p:cNvSpPr>
          <p:nvPr/>
        </p:nvSpPr>
        <p:spPr>
          <a:xfrm>
            <a:off x="6638925" y="4259489"/>
            <a:ext cx="2333626" cy="146650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bg1">
                    <a:lumMod val="65000"/>
                    <a:lumOff val="35000"/>
                  </a:schemeClr>
                </a:solidFill>
              </a:rPr>
              <a:t>You may also set the sharing level to Organization if you so wish!</a:t>
            </a:r>
          </a:p>
        </p:txBody>
      </p:sp>
    </p:spTree>
    <p:extLst>
      <p:ext uri="{BB962C8B-B14F-4D97-AF65-F5344CB8AC3E}">
        <p14:creationId xmlns:p14="http://schemas.microsoft.com/office/powerpoint/2010/main" val="187284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66A6-E1EC-452D-B95E-533838249CCC}"/>
              </a:ext>
            </a:extLst>
          </p:cNvPr>
          <p:cNvSpPr>
            <a:spLocks noGrp="1"/>
          </p:cNvSpPr>
          <p:nvPr>
            <p:ph type="title"/>
          </p:nvPr>
        </p:nvSpPr>
        <p:spPr>
          <a:xfrm>
            <a:off x="913795" y="763701"/>
            <a:ext cx="5707899" cy="1675559"/>
          </a:xfrm>
        </p:spPr>
        <p:txBody>
          <a:bodyPr anchor="b">
            <a:normAutofit/>
          </a:bodyPr>
          <a:lstStyle/>
          <a:p>
            <a:r>
              <a:rPr lang="en-US" dirty="0"/>
              <a:t>Final Look After Publishing:</a:t>
            </a:r>
          </a:p>
        </p:txBody>
      </p:sp>
      <p:pic>
        <p:nvPicPr>
          <p:cNvPr id="7" name="Picture 6">
            <a:extLst>
              <a:ext uri="{FF2B5EF4-FFF2-40B4-BE49-F238E27FC236}">
                <a16:creationId xmlns:a16="http://schemas.microsoft.com/office/drawing/2014/main" id="{254D2E50-F371-CD91-835E-C0CEC6281AC0}"/>
              </a:ext>
            </a:extLst>
          </p:cNvPr>
          <p:cNvPicPr>
            <a:picLocks noChangeAspect="1"/>
          </p:cNvPicPr>
          <p:nvPr/>
        </p:nvPicPr>
        <p:blipFill>
          <a:blip r:embed="rId3"/>
          <a:stretch>
            <a:fillRect/>
          </a:stretch>
        </p:blipFill>
        <p:spPr>
          <a:xfrm>
            <a:off x="7442551" y="1088098"/>
            <a:ext cx="3275751" cy="4264029"/>
          </a:xfrm>
          <a:prstGeom prst="rect">
            <a:avLst/>
          </a:prstGeom>
          <a:noFill/>
          <a:effectLst>
            <a:outerShdw blurRad="38100" dist="25400" dir="4440000">
              <a:srgbClr val="000000">
                <a:alpha val="36000"/>
              </a:srgbClr>
            </a:outerShdw>
          </a:effectLst>
        </p:spPr>
      </p:pic>
      <p:sp>
        <p:nvSpPr>
          <p:cNvPr id="8" name="Content Placeholder 2">
            <a:extLst>
              <a:ext uri="{FF2B5EF4-FFF2-40B4-BE49-F238E27FC236}">
                <a16:creationId xmlns:a16="http://schemas.microsoft.com/office/drawing/2014/main" id="{5CA3A0C9-42EA-D82A-3106-6612E22FBEC0}"/>
              </a:ext>
            </a:extLst>
          </p:cNvPr>
          <p:cNvSpPr txBox="1">
            <a:spLocks/>
          </p:cNvSpPr>
          <p:nvPr/>
        </p:nvSpPr>
        <p:spPr>
          <a:xfrm>
            <a:off x="1914525" y="3191782"/>
            <a:ext cx="3019425" cy="47443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i="1" dirty="0">
                <a:solidFill>
                  <a:srgbClr val="FFC000"/>
                </a:solidFill>
              </a:rPr>
              <a:t>My Story Map link:</a:t>
            </a:r>
          </a:p>
        </p:txBody>
      </p:sp>
      <p:sp>
        <p:nvSpPr>
          <p:cNvPr id="9" name="TextBox 8">
            <a:extLst>
              <a:ext uri="{FF2B5EF4-FFF2-40B4-BE49-F238E27FC236}">
                <a16:creationId xmlns:a16="http://schemas.microsoft.com/office/drawing/2014/main" id="{750A28F1-051B-E3A5-1C30-58D6F1E9A2C0}"/>
              </a:ext>
            </a:extLst>
          </p:cNvPr>
          <p:cNvSpPr txBox="1"/>
          <p:nvPr/>
        </p:nvSpPr>
        <p:spPr>
          <a:xfrm>
            <a:off x="2205037" y="4418740"/>
            <a:ext cx="2438400" cy="369332"/>
          </a:xfrm>
          <a:prstGeom prst="rect">
            <a:avLst/>
          </a:prstGeom>
          <a:noFill/>
        </p:spPr>
        <p:txBody>
          <a:bodyPr wrap="square">
            <a:spAutoFit/>
          </a:bodyPr>
          <a:lstStyle/>
          <a:p>
            <a:r>
              <a:rPr lang="en-US" b="1" i="1" u="sng" dirty="0">
                <a:solidFill>
                  <a:srgbClr val="C00000"/>
                </a:solidFill>
              </a:rPr>
              <a:t>https://arcg.is/1DjqfD0</a:t>
            </a:r>
          </a:p>
        </p:txBody>
      </p:sp>
    </p:spTree>
    <p:custDataLst>
      <p:tags r:id="rId1"/>
    </p:custDataLst>
    <p:extLst>
      <p:ext uri="{BB962C8B-B14F-4D97-AF65-F5344CB8AC3E}">
        <p14:creationId xmlns:p14="http://schemas.microsoft.com/office/powerpoint/2010/main" val="335266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95CF-658B-4ADC-A4E2-51A230657CF9}"/>
              </a:ext>
            </a:extLst>
          </p:cNvPr>
          <p:cNvSpPr>
            <a:spLocks noGrp="1"/>
          </p:cNvSpPr>
          <p:nvPr>
            <p:ph type="title"/>
          </p:nvPr>
        </p:nvSpPr>
        <p:spPr>
          <a:xfrm>
            <a:off x="919119" y="77037"/>
            <a:ext cx="10353762" cy="1257300"/>
          </a:xfrm>
        </p:spPr>
        <p:txBody>
          <a:bodyPr/>
          <a:lstStyle/>
          <a:p>
            <a:r>
              <a:rPr lang="en-US" dirty="0"/>
              <a:t>Storymap with 3D map</a:t>
            </a:r>
          </a:p>
        </p:txBody>
      </p:sp>
      <p:sp>
        <p:nvSpPr>
          <p:cNvPr id="3" name="Content Placeholder 2">
            <a:extLst>
              <a:ext uri="{FF2B5EF4-FFF2-40B4-BE49-F238E27FC236}">
                <a16:creationId xmlns:a16="http://schemas.microsoft.com/office/drawing/2014/main" id="{87585F02-B20B-4917-A495-A7282222888A}"/>
              </a:ext>
            </a:extLst>
          </p:cNvPr>
          <p:cNvSpPr>
            <a:spLocks noGrp="1"/>
          </p:cNvSpPr>
          <p:nvPr>
            <p:ph idx="1"/>
          </p:nvPr>
        </p:nvSpPr>
        <p:spPr>
          <a:xfrm>
            <a:off x="919119" y="1262534"/>
            <a:ext cx="10353762" cy="5379426"/>
          </a:xfrm>
        </p:spPr>
        <p:txBody>
          <a:bodyPr>
            <a:normAutofit/>
          </a:bodyPr>
          <a:lstStyle/>
          <a:p>
            <a:r>
              <a:rPr lang="en-US" sz="2800" dirty="0">
                <a:effectLst>
                  <a:outerShdw blurRad="38100" dist="38100" dir="2700000" algn="tl">
                    <a:srgbClr val="000000">
                      <a:alpha val="43137"/>
                    </a:srgbClr>
                  </a:outerShdw>
                </a:effectLst>
              </a:rPr>
              <a:t>Our world is 3D. So does your map. Esri has a 3D map rendering framework called Scene Viewer. </a:t>
            </a:r>
          </a:p>
          <a:p>
            <a:r>
              <a:rPr lang="en-US" sz="2800" i="0" dirty="0">
                <a:effectLst>
                  <a:outerShdw blurRad="38100" dist="38100" dir="2700000" algn="tl">
                    <a:srgbClr val="000000">
                      <a:alpha val="43137"/>
                    </a:srgbClr>
                  </a:outerShdw>
                </a:effectLst>
              </a:rPr>
              <a:t>To embed the 3D layer with your story map, you need to link your story map to the Scene Viewer. One Example Layer has been provided to you. When you click the following links, make sure you click the "Open in Scene Viewer" button.</a:t>
            </a:r>
          </a:p>
          <a:p>
            <a:pPr lvl="1"/>
            <a:r>
              <a:rPr lang="en-US" sz="2800" b="0" i="0" dirty="0">
                <a:solidFill>
                  <a:schemeClr val="accent6">
                    <a:lumMod val="40000"/>
                    <a:lumOff val="60000"/>
                  </a:schemeClr>
                </a:solidFill>
                <a:effectLst/>
                <a:latin typeface="Lato Extended"/>
              </a:rPr>
              <a:t>TAMU 3D building layer - </a:t>
            </a:r>
            <a:r>
              <a:rPr lang="en-US" sz="2800" b="0" i="0" u="sng" dirty="0">
                <a:effectLst/>
                <a:latin typeface="Lato Extended"/>
                <a:hlinkClick r:id="rId3"/>
              </a:rPr>
              <a:t>http://tamu.maps.arcgis.com/home/item.html?id=6af9596e6a6542b8bd71df845763698e#overview</a:t>
            </a:r>
            <a:endParaRPr lang="en-US" sz="2800" b="0" i="0" u="sng" dirty="0">
              <a:effectLst/>
              <a:latin typeface="Lato Extended"/>
            </a:endParaRPr>
          </a:p>
          <a:p>
            <a:pPr lvl="1"/>
            <a:r>
              <a:rPr lang="en-US" sz="2800" b="0" i="0" dirty="0">
                <a:solidFill>
                  <a:schemeClr val="accent6">
                    <a:lumMod val="40000"/>
                    <a:lumOff val="60000"/>
                  </a:schemeClr>
                </a:solidFill>
                <a:effectLst/>
                <a:latin typeface="Lato Extended"/>
              </a:rPr>
              <a:t>This was created in 2017. Shared by Dr. Daniel Goldberg.</a:t>
            </a:r>
            <a:endParaRPr lang="en-US" sz="2800" b="0" i="0" u="sng" dirty="0">
              <a:effectLst/>
              <a:latin typeface="Lato Extended"/>
            </a:endParaRPr>
          </a:p>
        </p:txBody>
      </p:sp>
    </p:spTree>
    <p:custDataLst>
      <p:tags r:id="rId1"/>
    </p:custDataLst>
    <p:extLst>
      <p:ext uri="{BB962C8B-B14F-4D97-AF65-F5344CB8AC3E}">
        <p14:creationId xmlns:p14="http://schemas.microsoft.com/office/powerpoint/2010/main" val="107841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B755BC-4E6F-1D41-914B-55F9B3908C0D}"/>
              </a:ext>
            </a:extLst>
          </p:cNvPr>
          <p:cNvPicPr>
            <a:picLocks noChangeAspect="1"/>
          </p:cNvPicPr>
          <p:nvPr/>
        </p:nvPicPr>
        <p:blipFill>
          <a:blip r:embed="rId2"/>
          <a:stretch>
            <a:fillRect/>
          </a:stretch>
        </p:blipFill>
        <p:spPr>
          <a:xfrm>
            <a:off x="0" y="392489"/>
            <a:ext cx="12192000" cy="6073021"/>
          </a:xfrm>
          <a:prstGeom prst="rect">
            <a:avLst/>
          </a:prstGeom>
        </p:spPr>
      </p:pic>
      <p:sp>
        <p:nvSpPr>
          <p:cNvPr id="8" name="Content Placeholder 2">
            <a:extLst>
              <a:ext uri="{FF2B5EF4-FFF2-40B4-BE49-F238E27FC236}">
                <a16:creationId xmlns:a16="http://schemas.microsoft.com/office/drawing/2014/main" id="{43197F32-743E-1D19-C237-F17CB16D261D}"/>
              </a:ext>
            </a:extLst>
          </p:cNvPr>
          <p:cNvSpPr txBox="1">
            <a:spLocks/>
          </p:cNvSpPr>
          <p:nvPr/>
        </p:nvSpPr>
        <p:spPr>
          <a:xfrm>
            <a:off x="361950" y="2695749"/>
            <a:ext cx="2333626" cy="14665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bg1">
                    <a:lumMod val="65000"/>
                    <a:lumOff val="35000"/>
                  </a:schemeClr>
                </a:solidFill>
              </a:rPr>
              <a:t>Save the View you would like to start with.</a:t>
            </a:r>
          </a:p>
        </p:txBody>
      </p:sp>
    </p:spTree>
    <p:extLst>
      <p:ext uri="{BB962C8B-B14F-4D97-AF65-F5344CB8AC3E}">
        <p14:creationId xmlns:p14="http://schemas.microsoft.com/office/powerpoint/2010/main" val="4708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B755BC-4E6F-1D41-914B-55F9B3908C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027" y="392489"/>
            <a:ext cx="11569945" cy="6073021"/>
          </a:xfrm>
          <a:prstGeom prst="rect">
            <a:avLst/>
          </a:prstGeom>
        </p:spPr>
      </p:pic>
      <p:sp>
        <p:nvSpPr>
          <p:cNvPr id="8" name="Content Placeholder 2">
            <a:extLst>
              <a:ext uri="{FF2B5EF4-FFF2-40B4-BE49-F238E27FC236}">
                <a16:creationId xmlns:a16="http://schemas.microsoft.com/office/drawing/2014/main" id="{43197F32-743E-1D19-C237-F17CB16D261D}"/>
              </a:ext>
            </a:extLst>
          </p:cNvPr>
          <p:cNvSpPr txBox="1">
            <a:spLocks/>
          </p:cNvSpPr>
          <p:nvPr/>
        </p:nvSpPr>
        <p:spPr>
          <a:xfrm>
            <a:off x="4929186" y="2695749"/>
            <a:ext cx="2333626" cy="146650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bg1">
                    <a:lumMod val="65000"/>
                    <a:lumOff val="35000"/>
                  </a:schemeClr>
                </a:solidFill>
              </a:rPr>
              <a:t>Click the name to get here. Create ArcGIS Story Maps.</a:t>
            </a:r>
          </a:p>
        </p:txBody>
      </p:sp>
    </p:spTree>
    <p:extLst>
      <p:ext uri="{BB962C8B-B14F-4D97-AF65-F5344CB8AC3E}">
        <p14:creationId xmlns:p14="http://schemas.microsoft.com/office/powerpoint/2010/main" val="374659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C55-25F3-4FB8-B6CF-AB8FA877DFB5}"/>
              </a:ext>
            </a:extLst>
          </p:cNvPr>
          <p:cNvSpPr>
            <a:spLocks noGrp="1"/>
          </p:cNvSpPr>
          <p:nvPr>
            <p:ph type="title"/>
          </p:nvPr>
        </p:nvSpPr>
        <p:spPr>
          <a:xfrm>
            <a:off x="913795" y="609600"/>
            <a:ext cx="10353762" cy="1257300"/>
          </a:xfrm>
        </p:spPr>
        <p:txBody>
          <a:bodyPr anchor="ctr">
            <a:normAutofit/>
          </a:bodyPr>
          <a:lstStyle/>
          <a:p>
            <a:r>
              <a:rPr lang="en-US" dirty="0"/>
              <a:t>Lab Hours</a:t>
            </a:r>
          </a:p>
        </p:txBody>
      </p:sp>
      <p:pic>
        <p:nvPicPr>
          <p:cNvPr id="5" name="Picture 4">
            <a:extLst>
              <a:ext uri="{FF2B5EF4-FFF2-40B4-BE49-F238E27FC236}">
                <a16:creationId xmlns:a16="http://schemas.microsoft.com/office/drawing/2014/main" id="{AA7AC093-81B0-4C4C-8387-63DBDB4C35FA}"/>
              </a:ext>
            </a:extLst>
          </p:cNvPr>
          <p:cNvPicPr>
            <a:picLocks noChangeAspect="1"/>
          </p:cNvPicPr>
          <p:nvPr/>
        </p:nvPicPr>
        <p:blipFill rotWithShape="1">
          <a:blip r:embed="rId4">
            <a:extLst>
              <a:ext uri="{28A0092B-C50C-407E-A947-70E740481C1C}">
                <a14:useLocalDpi xmlns:a14="http://schemas.microsoft.com/office/drawing/2010/main" val="0"/>
              </a:ext>
            </a:extLst>
          </a:blip>
          <a:srcRect b="42868"/>
          <a:stretch/>
        </p:blipFill>
        <p:spPr>
          <a:xfrm>
            <a:off x="3065061" y="2367837"/>
            <a:ext cx="6061877" cy="2122326"/>
          </a:xfrm>
          <a:prstGeom prst="rect">
            <a:avLst/>
          </a:prstGeom>
          <a:noFill/>
        </p:spPr>
      </p:pic>
    </p:spTree>
    <p:custDataLst>
      <p:tags r:id="rId1"/>
    </p:custDataLst>
    <p:extLst>
      <p:ext uri="{BB962C8B-B14F-4D97-AF65-F5344CB8AC3E}">
        <p14:creationId xmlns:p14="http://schemas.microsoft.com/office/powerpoint/2010/main" val="29082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sunset, outdoor, city&#10;&#10;Description automatically generated">
            <a:extLst>
              <a:ext uri="{FF2B5EF4-FFF2-40B4-BE49-F238E27FC236}">
                <a16:creationId xmlns:a16="http://schemas.microsoft.com/office/drawing/2014/main" id="{8319DCD5-7168-2FF1-1137-4E1B6A7BF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Logo&#10;&#10;Description automatically generated">
            <a:extLst>
              <a:ext uri="{FF2B5EF4-FFF2-40B4-BE49-F238E27FC236}">
                <a16:creationId xmlns:a16="http://schemas.microsoft.com/office/drawing/2014/main" id="{9FAED340-146F-69E3-AE92-AA0C52603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0"/>
            <a:ext cx="3429000" cy="3429000"/>
          </a:xfrm>
          <a:prstGeom prst="rect">
            <a:avLst/>
          </a:prstGeom>
        </p:spPr>
      </p:pic>
      <p:pic>
        <p:nvPicPr>
          <p:cNvPr id="13" name="Picture 12">
            <a:extLst>
              <a:ext uri="{FF2B5EF4-FFF2-40B4-BE49-F238E27FC236}">
                <a16:creationId xmlns:a16="http://schemas.microsoft.com/office/drawing/2014/main" id="{E1482FFC-45E4-A38D-5AA2-E17C252FF734}"/>
              </a:ext>
            </a:extLst>
          </p:cNvPr>
          <p:cNvPicPr>
            <a:picLocks noChangeAspect="1"/>
          </p:cNvPicPr>
          <p:nvPr/>
        </p:nvPicPr>
        <p:blipFill>
          <a:blip r:embed="rId4">
            <a:alphaModFix amt="90000"/>
            <a:extLst>
              <a:ext uri="{BEBA8EAE-BF5A-486C-A8C5-ECC9F3942E4B}">
                <a14:imgProps xmlns:a14="http://schemas.microsoft.com/office/drawing/2010/main">
                  <a14:imgLayer r:embed="rId5">
                    <a14:imgEffect>
                      <a14:brightnessContrast bright="27000"/>
                    </a14:imgEffect>
                  </a14:imgLayer>
                </a14:imgProps>
              </a:ext>
            </a:extLst>
          </a:blip>
          <a:stretch>
            <a:fillRect/>
          </a:stretch>
        </p:blipFill>
        <p:spPr>
          <a:xfrm>
            <a:off x="0" y="142875"/>
            <a:ext cx="12192000" cy="6119128"/>
          </a:xfrm>
          <a:prstGeom prst="rect">
            <a:avLst/>
          </a:prstGeom>
        </p:spPr>
      </p:pic>
      <p:sp>
        <p:nvSpPr>
          <p:cNvPr id="14" name="Title 1">
            <a:extLst>
              <a:ext uri="{FF2B5EF4-FFF2-40B4-BE49-F238E27FC236}">
                <a16:creationId xmlns:a16="http://schemas.microsoft.com/office/drawing/2014/main" id="{E573A20D-2D4B-8153-13E3-E18150A9CA21}"/>
              </a:ext>
            </a:extLst>
          </p:cNvPr>
          <p:cNvSpPr>
            <a:spLocks noGrp="1"/>
          </p:cNvSpPr>
          <p:nvPr>
            <p:ph type="title"/>
          </p:nvPr>
        </p:nvSpPr>
        <p:spPr>
          <a:xfrm>
            <a:off x="919119" y="5985359"/>
            <a:ext cx="10353762" cy="839037"/>
          </a:xfrm>
        </p:spPr>
        <p:txBody>
          <a:bodyPr/>
          <a:lstStyle/>
          <a:p>
            <a:r>
              <a:rPr lang="en-US" dirty="0"/>
              <a:t>Create a story title and give it a nice cover</a:t>
            </a:r>
          </a:p>
        </p:txBody>
      </p:sp>
    </p:spTree>
    <p:extLst>
      <p:ext uri="{BB962C8B-B14F-4D97-AF65-F5344CB8AC3E}">
        <p14:creationId xmlns:p14="http://schemas.microsoft.com/office/powerpoint/2010/main" val="2394268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094EAD-7ABD-DE1E-37EC-0965D0070ECE}"/>
              </a:ext>
            </a:extLst>
          </p:cNvPr>
          <p:cNvPicPr>
            <a:picLocks noChangeAspect="1"/>
          </p:cNvPicPr>
          <p:nvPr/>
        </p:nvPicPr>
        <p:blipFill>
          <a:blip r:embed="rId2"/>
          <a:stretch>
            <a:fillRect/>
          </a:stretch>
        </p:blipFill>
        <p:spPr>
          <a:xfrm>
            <a:off x="803500" y="68263"/>
            <a:ext cx="10584999" cy="6721475"/>
          </a:xfrm>
          <a:prstGeom prst="rect">
            <a:avLst/>
          </a:prstGeom>
          <a:noFill/>
        </p:spPr>
      </p:pic>
      <p:sp>
        <p:nvSpPr>
          <p:cNvPr id="8" name="Title 1">
            <a:extLst>
              <a:ext uri="{FF2B5EF4-FFF2-40B4-BE49-F238E27FC236}">
                <a16:creationId xmlns:a16="http://schemas.microsoft.com/office/drawing/2014/main" id="{2B6E5CDD-6063-B504-9113-202548B68692}"/>
              </a:ext>
            </a:extLst>
          </p:cNvPr>
          <p:cNvSpPr>
            <a:spLocks noGrp="1"/>
          </p:cNvSpPr>
          <p:nvPr>
            <p:ph type="title"/>
          </p:nvPr>
        </p:nvSpPr>
        <p:spPr>
          <a:xfrm>
            <a:off x="919118" y="1156184"/>
            <a:ext cx="10353762" cy="839037"/>
          </a:xfrm>
        </p:spPr>
        <p:txBody>
          <a:bodyPr/>
          <a:lstStyle/>
          <a:p>
            <a:r>
              <a:rPr lang="en-US" dirty="0">
                <a:solidFill>
                  <a:srgbClr val="FFC000"/>
                </a:solidFill>
              </a:rPr>
              <a:t>Start Your Story</a:t>
            </a:r>
          </a:p>
        </p:txBody>
      </p:sp>
    </p:spTree>
    <p:extLst>
      <p:ext uri="{BB962C8B-B14F-4D97-AF65-F5344CB8AC3E}">
        <p14:creationId xmlns:p14="http://schemas.microsoft.com/office/powerpoint/2010/main" val="1145183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5722483-0D7B-5191-DA19-6ACAE2869FC4}"/>
              </a:ext>
            </a:extLst>
          </p:cNvPr>
          <p:cNvSpPr>
            <a:spLocks noGrp="1"/>
          </p:cNvSpPr>
          <p:nvPr>
            <p:ph type="title"/>
          </p:nvPr>
        </p:nvSpPr>
        <p:spPr>
          <a:xfrm>
            <a:off x="803222" y="296977"/>
            <a:ext cx="5707899" cy="598374"/>
          </a:xfrm>
        </p:spPr>
        <p:txBody>
          <a:bodyPr/>
          <a:lstStyle/>
          <a:p>
            <a:r>
              <a:rPr lang="en-US" dirty="0"/>
              <a:t>Use Sidecar/Slideshow</a:t>
            </a:r>
          </a:p>
        </p:txBody>
      </p:sp>
      <p:pic>
        <p:nvPicPr>
          <p:cNvPr id="8" name="Picture 7">
            <a:extLst>
              <a:ext uri="{FF2B5EF4-FFF2-40B4-BE49-F238E27FC236}">
                <a16:creationId xmlns:a16="http://schemas.microsoft.com/office/drawing/2014/main" id="{E358395D-F647-0E3B-5FD6-A65300174F6E}"/>
              </a:ext>
            </a:extLst>
          </p:cNvPr>
          <p:cNvPicPr>
            <a:picLocks noChangeAspect="1"/>
          </p:cNvPicPr>
          <p:nvPr/>
        </p:nvPicPr>
        <p:blipFill>
          <a:blip r:embed="rId3"/>
          <a:stretch>
            <a:fillRect/>
          </a:stretch>
        </p:blipFill>
        <p:spPr>
          <a:xfrm>
            <a:off x="803222" y="1220902"/>
            <a:ext cx="2800308" cy="4912822"/>
          </a:xfrm>
          <a:prstGeom prst="rect">
            <a:avLst/>
          </a:prstGeom>
          <a:noFill/>
          <a:effectLst>
            <a:outerShdw blurRad="38100" dist="25400" dir="4440000">
              <a:srgbClr val="000000">
                <a:alpha val="36000"/>
              </a:srgbClr>
            </a:outerShdw>
          </a:effectLst>
        </p:spPr>
      </p:pic>
      <p:pic>
        <p:nvPicPr>
          <p:cNvPr id="10" name="Picture 9">
            <a:extLst>
              <a:ext uri="{FF2B5EF4-FFF2-40B4-BE49-F238E27FC236}">
                <a16:creationId xmlns:a16="http://schemas.microsoft.com/office/drawing/2014/main" id="{BE42D199-83DE-B27E-D4BF-53C53FDFBEC2}"/>
              </a:ext>
            </a:extLst>
          </p:cNvPr>
          <p:cNvPicPr>
            <a:picLocks noChangeAspect="1"/>
          </p:cNvPicPr>
          <p:nvPr/>
        </p:nvPicPr>
        <p:blipFill>
          <a:blip r:embed="rId4"/>
          <a:stretch>
            <a:fillRect/>
          </a:stretch>
        </p:blipFill>
        <p:spPr>
          <a:xfrm>
            <a:off x="4520057" y="1904787"/>
            <a:ext cx="2324424" cy="3048425"/>
          </a:xfrm>
          <a:prstGeom prst="rect">
            <a:avLst/>
          </a:prstGeom>
        </p:spPr>
      </p:pic>
      <p:pic>
        <p:nvPicPr>
          <p:cNvPr id="12" name="Picture 11">
            <a:extLst>
              <a:ext uri="{FF2B5EF4-FFF2-40B4-BE49-F238E27FC236}">
                <a16:creationId xmlns:a16="http://schemas.microsoft.com/office/drawing/2014/main" id="{EA4C367A-FE26-6F04-2707-5908F1D74ECF}"/>
              </a:ext>
            </a:extLst>
          </p:cNvPr>
          <p:cNvPicPr>
            <a:picLocks noChangeAspect="1"/>
          </p:cNvPicPr>
          <p:nvPr/>
        </p:nvPicPr>
        <p:blipFill>
          <a:blip r:embed="rId5"/>
          <a:stretch>
            <a:fillRect/>
          </a:stretch>
        </p:blipFill>
        <p:spPr>
          <a:xfrm>
            <a:off x="7453083" y="1728549"/>
            <a:ext cx="3286584" cy="3400900"/>
          </a:xfrm>
          <a:prstGeom prst="rect">
            <a:avLst/>
          </a:prstGeom>
        </p:spPr>
      </p:pic>
    </p:spTree>
    <p:custDataLst>
      <p:tags r:id="rId1"/>
    </p:custDataLst>
    <p:extLst>
      <p:ext uri="{BB962C8B-B14F-4D97-AF65-F5344CB8AC3E}">
        <p14:creationId xmlns:p14="http://schemas.microsoft.com/office/powerpoint/2010/main" val="1680480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BC525-DE60-E93D-5B79-DF1918FFA3C3}"/>
              </a:ext>
            </a:extLst>
          </p:cNvPr>
          <p:cNvPicPr>
            <a:picLocks noChangeAspect="1"/>
          </p:cNvPicPr>
          <p:nvPr/>
        </p:nvPicPr>
        <p:blipFill>
          <a:blip r:embed="rId3"/>
          <a:stretch>
            <a:fillRect/>
          </a:stretch>
        </p:blipFill>
        <p:spPr>
          <a:xfrm>
            <a:off x="0" y="409207"/>
            <a:ext cx="12192000" cy="6039586"/>
          </a:xfrm>
          <a:prstGeom prst="rect">
            <a:avLst/>
          </a:prstGeom>
        </p:spPr>
      </p:pic>
      <p:sp>
        <p:nvSpPr>
          <p:cNvPr id="13" name="Title 1">
            <a:extLst>
              <a:ext uri="{FF2B5EF4-FFF2-40B4-BE49-F238E27FC236}">
                <a16:creationId xmlns:a16="http://schemas.microsoft.com/office/drawing/2014/main" id="{05722483-0D7B-5191-DA19-6ACAE2869FC4}"/>
              </a:ext>
            </a:extLst>
          </p:cNvPr>
          <p:cNvSpPr>
            <a:spLocks noGrp="1"/>
          </p:cNvSpPr>
          <p:nvPr>
            <p:ph type="title"/>
          </p:nvPr>
        </p:nvSpPr>
        <p:spPr>
          <a:xfrm>
            <a:off x="5343525" y="5686425"/>
            <a:ext cx="4716694" cy="639035"/>
          </a:xfrm>
        </p:spPr>
        <p:txBody>
          <a:bodyPr/>
          <a:lstStyle/>
          <a:p>
            <a:r>
              <a:rPr lang="en-US" sz="2800" dirty="0"/>
              <a:t>Set the display</a:t>
            </a:r>
            <a:br>
              <a:rPr lang="en-US" sz="2800" dirty="0"/>
            </a:br>
            <a:br>
              <a:rPr lang="en-US" sz="2800" dirty="0"/>
            </a:br>
            <a:r>
              <a:rPr lang="en-US" sz="2800" dirty="0"/>
              <a:t>Duplicate Slide</a:t>
            </a:r>
            <a:br>
              <a:rPr lang="en-US" sz="2800" dirty="0"/>
            </a:br>
            <a:br>
              <a:rPr lang="en-US" sz="2800" dirty="0"/>
            </a:br>
            <a:r>
              <a:rPr lang="en-US" sz="2800" dirty="0"/>
              <a:t>Change Orientation to where your story goes</a:t>
            </a:r>
            <a:br>
              <a:rPr lang="en-US" sz="2800" dirty="0"/>
            </a:br>
            <a:br>
              <a:rPr lang="en-US" sz="2800" dirty="0"/>
            </a:br>
            <a:r>
              <a:rPr lang="en-US" sz="2800" dirty="0"/>
              <a:t>Transition is automatic</a:t>
            </a:r>
          </a:p>
        </p:txBody>
      </p:sp>
    </p:spTree>
    <p:custDataLst>
      <p:tags r:id="rId1"/>
    </p:custDataLst>
    <p:extLst>
      <p:ext uri="{BB962C8B-B14F-4D97-AF65-F5344CB8AC3E}">
        <p14:creationId xmlns:p14="http://schemas.microsoft.com/office/powerpoint/2010/main" val="426004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A4DCDF8-B17D-5865-4484-D753498F3297}"/>
              </a:ext>
            </a:extLst>
          </p:cNvPr>
          <p:cNvSpPr>
            <a:spLocks noGrp="1"/>
          </p:cNvSpPr>
          <p:nvPr>
            <p:ph type="title"/>
          </p:nvPr>
        </p:nvSpPr>
        <p:spPr>
          <a:xfrm>
            <a:off x="913795" y="609600"/>
            <a:ext cx="3706889" cy="1821918"/>
          </a:xfrm>
        </p:spPr>
        <p:txBody>
          <a:bodyPr/>
          <a:lstStyle/>
          <a:p>
            <a:r>
              <a:rPr lang="en-US" dirty="0"/>
              <a:t>Final Steps</a:t>
            </a:r>
          </a:p>
        </p:txBody>
      </p:sp>
      <p:pic>
        <p:nvPicPr>
          <p:cNvPr id="9" name="Content Placeholder 8">
            <a:extLst>
              <a:ext uri="{FF2B5EF4-FFF2-40B4-BE49-F238E27FC236}">
                <a16:creationId xmlns:a16="http://schemas.microsoft.com/office/drawing/2014/main" id="{F3BD2AB8-DEC9-0BF7-78DA-C081531480BD}"/>
              </a:ext>
            </a:extLst>
          </p:cNvPr>
          <p:cNvPicPr>
            <a:picLocks noGrp="1" noChangeAspect="1"/>
          </p:cNvPicPr>
          <p:nvPr>
            <p:ph idx="1"/>
          </p:nvPr>
        </p:nvPicPr>
        <p:blipFill>
          <a:blip r:embed="rId2"/>
          <a:stretch>
            <a:fillRect/>
          </a:stretch>
        </p:blipFill>
        <p:spPr>
          <a:xfrm>
            <a:off x="4855633" y="1161904"/>
            <a:ext cx="6411924" cy="3975393"/>
          </a:xfrm>
          <a:noFill/>
        </p:spPr>
      </p:pic>
      <p:sp>
        <p:nvSpPr>
          <p:cNvPr id="16" name="Text Placeholder 3">
            <a:extLst>
              <a:ext uri="{FF2B5EF4-FFF2-40B4-BE49-F238E27FC236}">
                <a16:creationId xmlns:a16="http://schemas.microsoft.com/office/drawing/2014/main" id="{DE2E43D9-272D-E005-C6BB-96520625C1D3}"/>
              </a:ext>
            </a:extLst>
          </p:cNvPr>
          <p:cNvSpPr>
            <a:spLocks noGrp="1"/>
          </p:cNvSpPr>
          <p:nvPr>
            <p:ph type="body" sz="half" idx="2"/>
          </p:nvPr>
        </p:nvSpPr>
        <p:spPr>
          <a:xfrm>
            <a:off x="913795" y="2673351"/>
            <a:ext cx="3706889" cy="3016250"/>
          </a:xfrm>
        </p:spPr>
        <p:txBody>
          <a:bodyPr/>
          <a:lstStyle/>
          <a:p>
            <a:pPr marL="285750" indent="-285750">
              <a:buFont typeface="Arial" panose="020B0604020202020204" pitchFamily="34" charset="0"/>
              <a:buChar char="•"/>
            </a:pPr>
            <a:r>
              <a:rPr lang="en-US" dirty="0"/>
              <a:t>Feel Free to add as many images, texts, videos, and slidecars as you need to tell the story!</a:t>
            </a:r>
          </a:p>
          <a:p>
            <a:pPr marL="285750" indent="-285750">
              <a:buFont typeface="Arial" panose="020B0604020202020204" pitchFamily="34" charset="0"/>
              <a:buChar char="•"/>
            </a:pPr>
            <a:r>
              <a:rPr lang="en-US" dirty="0"/>
              <a:t>Publish this with the Everyone Setting 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65185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66A6-E1EC-452D-B95E-533838249CCC}"/>
              </a:ext>
            </a:extLst>
          </p:cNvPr>
          <p:cNvSpPr>
            <a:spLocks noGrp="1"/>
          </p:cNvSpPr>
          <p:nvPr>
            <p:ph type="title"/>
          </p:nvPr>
        </p:nvSpPr>
        <p:spPr>
          <a:xfrm>
            <a:off x="913795" y="763701"/>
            <a:ext cx="5707899" cy="1675559"/>
          </a:xfrm>
        </p:spPr>
        <p:txBody>
          <a:bodyPr anchor="b">
            <a:normAutofit/>
          </a:bodyPr>
          <a:lstStyle/>
          <a:p>
            <a:r>
              <a:rPr lang="en-US" dirty="0"/>
              <a:t>Final Look After Publishing:</a:t>
            </a:r>
          </a:p>
        </p:txBody>
      </p:sp>
      <p:pic>
        <p:nvPicPr>
          <p:cNvPr id="7" name="Picture 6">
            <a:extLst>
              <a:ext uri="{FF2B5EF4-FFF2-40B4-BE49-F238E27FC236}">
                <a16:creationId xmlns:a16="http://schemas.microsoft.com/office/drawing/2014/main" id="{254D2E50-F371-CD91-835E-C0CEC6281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42551" y="1262382"/>
            <a:ext cx="3275751" cy="3915460"/>
          </a:xfrm>
          <a:prstGeom prst="rect">
            <a:avLst/>
          </a:prstGeom>
          <a:noFill/>
          <a:effectLst>
            <a:outerShdw blurRad="38100" dist="25400" dir="4440000">
              <a:srgbClr val="000000">
                <a:alpha val="36000"/>
              </a:srgbClr>
            </a:outerShdw>
          </a:effectLst>
        </p:spPr>
      </p:pic>
      <p:sp>
        <p:nvSpPr>
          <p:cNvPr id="8" name="Content Placeholder 2">
            <a:extLst>
              <a:ext uri="{FF2B5EF4-FFF2-40B4-BE49-F238E27FC236}">
                <a16:creationId xmlns:a16="http://schemas.microsoft.com/office/drawing/2014/main" id="{5CA3A0C9-42EA-D82A-3106-6612E22FBEC0}"/>
              </a:ext>
            </a:extLst>
          </p:cNvPr>
          <p:cNvSpPr txBox="1">
            <a:spLocks/>
          </p:cNvSpPr>
          <p:nvPr/>
        </p:nvSpPr>
        <p:spPr>
          <a:xfrm>
            <a:off x="1914525" y="3191782"/>
            <a:ext cx="3019425" cy="47443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i="1" dirty="0">
                <a:solidFill>
                  <a:srgbClr val="FFC000"/>
                </a:solidFill>
              </a:rPr>
              <a:t>My 3D Story Map link:</a:t>
            </a:r>
          </a:p>
        </p:txBody>
      </p:sp>
      <p:sp>
        <p:nvSpPr>
          <p:cNvPr id="9" name="TextBox 8">
            <a:extLst>
              <a:ext uri="{FF2B5EF4-FFF2-40B4-BE49-F238E27FC236}">
                <a16:creationId xmlns:a16="http://schemas.microsoft.com/office/drawing/2014/main" id="{750A28F1-051B-E3A5-1C30-58D6F1E9A2C0}"/>
              </a:ext>
            </a:extLst>
          </p:cNvPr>
          <p:cNvSpPr txBox="1"/>
          <p:nvPr/>
        </p:nvSpPr>
        <p:spPr>
          <a:xfrm>
            <a:off x="286356" y="4418740"/>
            <a:ext cx="6962775" cy="369332"/>
          </a:xfrm>
          <a:prstGeom prst="rect">
            <a:avLst/>
          </a:prstGeom>
          <a:noFill/>
        </p:spPr>
        <p:txBody>
          <a:bodyPr wrap="square">
            <a:spAutoFit/>
          </a:bodyPr>
          <a:lstStyle/>
          <a:p>
            <a:r>
              <a:rPr lang="en-US" b="1" i="1" u="sng" dirty="0">
                <a:solidFill>
                  <a:srgbClr val="C00000"/>
                </a:solidFill>
              </a:rPr>
              <a:t>https://storymaps.arcgis.com/stories/fea647fed0c043ea9c7f445e3fa5bd6c</a:t>
            </a:r>
          </a:p>
        </p:txBody>
      </p:sp>
    </p:spTree>
    <p:custDataLst>
      <p:tags r:id="rId1"/>
    </p:custDataLst>
    <p:extLst>
      <p:ext uri="{BB962C8B-B14F-4D97-AF65-F5344CB8AC3E}">
        <p14:creationId xmlns:p14="http://schemas.microsoft.com/office/powerpoint/2010/main" val="4257876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E955-FD53-4FF1-A671-12FFE52FB167}"/>
              </a:ext>
            </a:extLst>
          </p:cNvPr>
          <p:cNvSpPr>
            <a:spLocks noGrp="1"/>
          </p:cNvSpPr>
          <p:nvPr>
            <p:ph type="title"/>
          </p:nvPr>
        </p:nvSpPr>
        <p:spPr/>
        <p:txBody>
          <a:bodyPr/>
          <a:lstStyle/>
          <a:p>
            <a:r>
              <a:rPr lang="en-US" dirty="0"/>
              <a:t>Task 1: Build your 2D story map 50pt</a:t>
            </a:r>
          </a:p>
        </p:txBody>
      </p:sp>
      <p:sp>
        <p:nvSpPr>
          <p:cNvPr id="3" name="Content Placeholder 2">
            <a:extLst>
              <a:ext uri="{FF2B5EF4-FFF2-40B4-BE49-F238E27FC236}">
                <a16:creationId xmlns:a16="http://schemas.microsoft.com/office/drawing/2014/main" id="{E7ED1032-2A57-4936-907E-9ABBD1E8F1A9}"/>
              </a:ext>
            </a:extLst>
          </p:cNvPr>
          <p:cNvSpPr>
            <a:spLocks noGrp="1"/>
          </p:cNvSpPr>
          <p:nvPr>
            <p:ph idx="1"/>
          </p:nvPr>
        </p:nvSpPr>
        <p:spPr>
          <a:xfrm>
            <a:off x="913795" y="2076450"/>
            <a:ext cx="10353762" cy="4171950"/>
          </a:xfrm>
        </p:spPr>
        <p:txBody>
          <a:bodyPr>
            <a:normAutofit/>
          </a:bodyPr>
          <a:lstStyle/>
          <a:p>
            <a:r>
              <a:rPr lang="en-US" sz="3600" dirty="0"/>
              <a:t>Decide the story you want to tell.</a:t>
            </a:r>
          </a:p>
          <a:p>
            <a:r>
              <a:rPr lang="en-US" sz="3600" dirty="0"/>
              <a:t>Find out the data you needed.</a:t>
            </a:r>
          </a:p>
          <a:p>
            <a:r>
              <a:rPr lang="en-US" sz="3600" dirty="0"/>
              <a:t>Follow the instruction to create your story map.</a:t>
            </a:r>
          </a:p>
        </p:txBody>
      </p:sp>
    </p:spTree>
    <p:custDataLst>
      <p:tags r:id="rId1"/>
    </p:custDataLst>
    <p:extLst>
      <p:ext uri="{BB962C8B-B14F-4D97-AF65-F5344CB8AC3E}">
        <p14:creationId xmlns:p14="http://schemas.microsoft.com/office/powerpoint/2010/main" val="212279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E955-FD53-4FF1-A671-12FFE52FB167}"/>
              </a:ext>
            </a:extLst>
          </p:cNvPr>
          <p:cNvSpPr>
            <a:spLocks noGrp="1"/>
          </p:cNvSpPr>
          <p:nvPr>
            <p:ph type="title"/>
          </p:nvPr>
        </p:nvSpPr>
        <p:spPr/>
        <p:txBody>
          <a:bodyPr>
            <a:normAutofit fontScale="90000"/>
          </a:bodyPr>
          <a:lstStyle/>
          <a:p>
            <a:r>
              <a:rPr lang="en-US" dirty="0"/>
              <a:t>Task 2: Build your 3D web scene story map 50pt</a:t>
            </a:r>
          </a:p>
        </p:txBody>
      </p:sp>
      <p:sp>
        <p:nvSpPr>
          <p:cNvPr id="3" name="Content Placeholder 2">
            <a:extLst>
              <a:ext uri="{FF2B5EF4-FFF2-40B4-BE49-F238E27FC236}">
                <a16:creationId xmlns:a16="http://schemas.microsoft.com/office/drawing/2014/main" id="{E7ED1032-2A57-4936-907E-9ABBD1E8F1A9}"/>
              </a:ext>
            </a:extLst>
          </p:cNvPr>
          <p:cNvSpPr>
            <a:spLocks noGrp="1"/>
          </p:cNvSpPr>
          <p:nvPr>
            <p:ph idx="1"/>
          </p:nvPr>
        </p:nvSpPr>
        <p:spPr>
          <a:xfrm>
            <a:off x="913795" y="2076450"/>
            <a:ext cx="10353762" cy="4171950"/>
          </a:xfrm>
        </p:spPr>
        <p:txBody>
          <a:bodyPr>
            <a:normAutofit fontScale="92500"/>
          </a:bodyPr>
          <a:lstStyle/>
          <a:p>
            <a:r>
              <a:rPr lang="en-US" sz="3600" dirty="0"/>
              <a:t>Decide on what story you would like to talk about in the TAMU campus</a:t>
            </a:r>
          </a:p>
          <a:p>
            <a:r>
              <a:rPr lang="en-US" sz="3600" dirty="0"/>
              <a:t>Use the building layer to host the scene in ArcGIS online</a:t>
            </a:r>
          </a:p>
          <a:p>
            <a:r>
              <a:rPr lang="en-US" sz="3600" dirty="0"/>
              <a:t>Create a story map about your topic of TAMU campus which includes the 3D data layer as part of the story</a:t>
            </a:r>
          </a:p>
        </p:txBody>
      </p:sp>
    </p:spTree>
    <p:custDataLst>
      <p:tags r:id="rId1"/>
    </p:custDataLst>
    <p:extLst>
      <p:ext uri="{BB962C8B-B14F-4D97-AF65-F5344CB8AC3E}">
        <p14:creationId xmlns:p14="http://schemas.microsoft.com/office/powerpoint/2010/main" val="304517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p:txBody>
          <a:bodyPr/>
          <a:lstStyle/>
          <a:p>
            <a:r>
              <a:rPr lang="en-US" dirty="0"/>
              <a:t>To Hand In</a:t>
            </a:r>
          </a:p>
        </p:txBody>
      </p:sp>
      <p:sp>
        <p:nvSpPr>
          <p:cNvPr id="3" name="Content Placeholder 2">
            <a:extLst>
              <a:ext uri="{FF2B5EF4-FFF2-40B4-BE49-F238E27FC236}">
                <a16:creationId xmlns:a16="http://schemas.microsoft.com/office/drawing/2014/main" id="{97DBCAFC-3DD0-422E-B336-FE0E3728C2C7}"/>
              </a:ext>
            </a:extLst>
          </p:cNvPr>
          <p:cNvSpPr>
            <a:spLocks noGrp="1"/>
          </p:cNvSpPr>
          <p:nvPr>
            <p:ph idx="1"/>
          </p:nvPr>
        </p:nvSpPr>
        <p:spPr>
          <a:xfrm>
            <a:off x="913795" y="2071369"/>
            <a:ext cx="10353762" cy="3017854"/>
          </a:xfrm>
        </p:spPr>
        <p:txBody>
          <a:bodyPr>
            <a:normAutofit/>
          </a:bodyPr>
          <a:lstStyle/>
          <a:p>
            <a:pPr algn="ctr"/>
            <a:r>
              <a:rPr lang="en-US" dirty="0"/>
              <a:t>GitHub - Open the story maps you created in a browser and take a screenshot for each of the sites and upload your screenshots &amp; links (text file). </a:t>
            </a:r>
          </a:p>
          <a:p>
            <a:pPr lvl="1" algn="ctr"/>
            <a:r>
              <a:rPr lang="en-US" dirty="0"/>
              <a:t>Two screenshots, and two links.</a:t>
            </a:r>
          </a:p>
          <a:p>
            <a:pPr algn="ctr"/>
            <a:r>
              <a:rPr lang="en-US" dirty="0"/>
              <a:t>Canvas – </a:t>
            </a:r>
          </a:p>
          <a:p>
            <a:pPr algn="ctr"/>
            <a:r>
              <a:rPr lang="en-US" dirty="0"/>
              <a:t>Submit your GitHub link.</a:t>
            </a:r>
          </a:p>
        </p:txBody>
      </p:sp>
    </p:spTree>
    <p:custDataLst>
      <p:tags r:id="rId1"/>
    </p:custDataLst>
    <p:extLst>
      <p:ext uri="{BB962C8B-B14F-4D97-AF65-F5344CB8AC3E}">
        <p14:creationId xmlns:p14="http://schemas.microsoft.com/office/powerpoint/2010/main" val="2655800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a:xfrm>
            <a:off x="913795" y="609600"/>
            <a:ext cx="10353762" cy="1257300"/>
          </a:xfrm>
        </p:spPr>
        <p:txBody>
          <a:bodyPr anchor="ctr">
            <a:normAutofit/>
          </a:bodyPr>
          <a:lstStyle/>
          <a:p>
            <a:r>
              <a:rPr lang="en-US" dirty="0"/>
              <a:t>To Hand In</a:t>
            </a:r>
          </a:p>
        </p:txBody>
      </p:sp>
      <p:pic>
        <p:nvPicPr>
          <p:cNvPr id="4" name="Picture 3" descr="Graphical user interface, text, application&#10;&#10;Description automatically generated">
            <a:extLst>
              <a:ext uri="{FF2B5EF4-FFF2-40B4-BE49-F238E27FC236}">
                <a16:creationId xmlns:a16="http://schemas.microsoft.com/office/drawing/2014/main" id="{BA81132B-31D1-4B9D-9176-970CC98F8EB1}"/>
              </a:ext>
            </a:extLst>
          </p:cNvPr>
          <p:cNvPicPr>
            <a:picLocks noChangeAspect="1"/>
          </p:cNvPicPr>
          <p:nvPr/>
        </p:nvPicPr>
        <p:blipFill>
          <a:blip r:embed="rId4"/>
          <a:stretch>
            <a:fillRect/>
          </a:stretch>
        </p:blipFill>
        <p:spPr>
          <a:xfrm>
            <a:off x="913795" y="2743142"/>
            <a:ext cx="10353762" cy="2381364"/>
          </a:xfrm>
          <a:prstGeom prst="rect">
            <a:avLst/>
          </a:prstGeom>
          <a:noFill/>
        </p:spPr>
      </p:pic>
      <p:sp>
        <p:nvSpPr>
          <p:cNvPr id="3" name="TextBox 2">
            <a:extLst>
              <a:ext uri="{FF2B5EF4-FFF2-40B4-BE49-F238E27FC236}">
                <a16:creationId xmlns:a16="http://schemas.microsoft.com/office/drawing/2014/main" id="{0F3D0A79-2493-D754-4F9D-FA66D53C58A4}"/>
              </a:ext>
            </a:extLst>
          </p:cNvPr>
          <p:cNvSpPr txBox="1"/>
          <p:nvPr/>
        </p:nvSpPr>
        <p:spPr>
          <a:xfrm>
            <a:off x="10254346" y="3727223"/>
            <a:ext cx="410546" cy="338554"/>
          </a:xfrm>
          <a:prstGeom prst="rect">
            <a:avLst/>
          </a:prstGeom>
          <a:solidFill>
            <a:schemeClr val="tx1"/>
          </a:solid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50</a:t>
            </a:r>
            <a:endParaRPr lang="en-US" sz="14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D856E3B-EC91-C1FA-E264-D6637738704E}"/>
              </a:ext>
            </a:extLst>
          </p:cNvPr>
          <p:cNvSpPr txBox="1"/>
          <p:nvPr/>
        </p:nvSpPr>
        <p:spPr>
          <a:xfrm>
            <a:off x="10248123" y="4206204"/>
            <a:ext cx="410546" cy="338554"/>
          </a:xfrm>
          <a:prstGeom prst="rect">
            <a:avLst/>
          </a:prstGeom>
          <a:solidFill>
            <a:schemeClr val="tx1"/>
          </a:solid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50</a:t>
            </a:r>
            <a:endParaRPr lang="en-US" sz="1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6FBDA80-D0F2-050B-8BC9-8DD0C8F429DD}"/>
              </a:ext>
            </a:extLst>
          </p:cNvPr>
          <p:cNvSpPr txBox="1"/>
          <p:nvPr/>
        </p:nvSpPr>
        <p:spPr>
          <a:xfrm>
            <a:off x="10658669" y="4672725"/>
            <a:ext cx="538066" cy="338554"/>
          </a:xfrm>
          <a:prstGeom prst="rect">
            <a:avLst/>
          </a:prstGeom>
          <a:solidFill>
            <a:schemeClr val="tx1"/>
          </a:solid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100</a:t>
            </a:r>
            <a:endParaRPr lang="en-US" sz="140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07743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FE43-5DC4-4B42-9C96-89222AC9EF9D}"/>
              </a:ext>
            </a:extLst>
          </p:cNvPr>
          <p:cNvSpPr>
            <a:spLocks noGrp="1"/>
          </p:cNvSpPr>
          <p:nvPr>
            <p:ph type="title"/>
          </p:nvPr>
        </p:nvSpPr>
        <p:spPr/>
        <p:txBody>
          <a:bodyPr/>
          <a:lstStyle/>
          <a:p>
            <a:r>
              <a:rPr lang="en-US" dirty="0"/>
              <a:t>Learning Outcomes </a:t>
            </a:r>
          </a:p>
        </p:txBody>
      </p:sp>
      <p:sp>
        <p:nvSpPr>
          <p:cNvPr id="3" name="Content Placeholder 2">
            <a:extLst>
              <a:ext uri="{FF2B5EF4-FFF2-40B4-BE49-F238E27FC236}">
                <a16:creationId xmlns:a16="http://schemas.microsoft.com/office/drawing/2014/main" id="{D9D867F4-9478-44DE-97E0-47C92DA65EA2}"/>
              </a:ext>
            </a:extLst>
          </p:cNvPr>
          <p:cNvSpPr>
            <a:spLocks noGrp="1"/>
          </p:cNvSpPr>
          <p:nvPr>
            <p:ph idx="1"/>
          </p:nvPr>
        </p:nvSpPr>
        <p:spPr>
          <a:xfrm>
            <a:off x="913795" y="2076450"/>
            <a:ext cx="10353762" cy="4073141"/>
          </a:xfrm>
        </p:spPr>
        <p:txBody>
          <a:bodyPr>
            <a:normAutofit/>
          </a:bodyPr>
          <a:lstStyle/>
          <a:p>
            <a:r>
              <a:rPr lang="en-US" sz="4000" dirty="0"/>
              <a:t>2D Story Map</a:t>
            </a:r>
          </a:p>
          <a:p>
            <a:r>
              <a:rPr lang="en-US" sz="4000" dirty="0"/>
              <a:t>3D Story Map</a:t>
            </a:r>
          </a:p>
        </p:txBody>
      </p:sp>
    </p:spTree>
    <p:custDataLst>
      <p:tags r:id="rId1"/>
    </p:custDataLst>
    <p:extLst>
      <p:ext uri="{BB962C8B-B14F-4D97-AF65-F5344CB8AC3E}">
        <p14:creationId xmlns:p14="http://schemas.microsoft.com/office/powerpoint/2010/main" val="435920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2E28-C361-49EC-AB8B-8CE1D9FC3E5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C6CF313-F229-4B9D-942E-FE6B067B3B15}"/>
              </a:ext>
            </a:extLst>
          </p:cNvPr>
          <p:cNvSpPr>
            <a:spLocks noGrp="1"/>
          </p:cNvSpPr>
          <p:nvPr>
            <p:ph type="subTitle" idx="1"/>
          </p:nvPr>
        </p:nvSpPr>
        <p:spPr/>
        <p:txBody>
          <a:bodyPr/>
          <a:lstStyle/>
          <a:p>
            <a:r>
              <a:rPr lang="en-US" dirty="0"/>
              <a:t>Any Questions?</a:t>
            </a:r>
          </a:p>
        </p:txBody>
      </p:sp>
    </p:spTree>
    <p:custDataLst>
      <p:tags r:id="rId1"/>
    </p:custDataLst>
    <p:extLst>
      <p:ext uri="{BB962C8B-B14F-4D97-AF65-F5344CB8AC3E}">
        <p14:creationId xmlns:p14="http://schemas.microsoft.com/office/powerpoint/2010/main" val="429450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5A3A-8D80-4022-8164-8C99D08F0D80}"/>
              </a:ext>
            </a:extLst>
          </p:cNvPr>
          <p:cNvSpPr>
            <a:spLocks noGrp="1"/>
          </p:cNvSpPr>
          <p:nvPr>
            <p:ph type="title"/>
          </p:nvPr>
        </p:nvSpPr>
        <p:spPr/>
        <p:txBody>
          <a:bodyPr/>
          <a:lstStyle/>
          <a:p>
            <a:r>
              <a:rPr lang="en-US" dirty="0"/>
              <a:t>What is ArcGIS Storymap?</a:t>
            </a:r>
          </a:p>
        </p:txBody>
      </p:sp>
      <p:sp>
        <p:nvSpPr>
          <p:cNvPr id="3" name="Content Placeholder 2">
            <a:extLst>
              <a:ext uri="{FF2B5EF4-FFF2-40B4-BE49-F238E27FC236}">
                <a16:creationId xmlns:a16="http://schemas.microsoft.com/office/drawing/2014/main" id="{89F909C6-1F99-4AD0-B1C4-885E2F99B412}"/>
              </a:ext>
            </a:extLst>
          </p:cNvPr>
          <p:cNvSpPr>
            <a:spLocks noGrp="1"/>
          </p:cNvSpPr>
          <p:nvPr>
            <p:ph idx="1"/>
          </p:nvPr>
        </p:nvSpPr>
        <p:spPr/>
        <p:txBody>
          <a:bodyPr>
            <a:normAutofit fontScale="85000" lnSpcReduction="10000"/>
          </a:bodyPr>
          <a:lstStyle/>
          <a:p>
            <a:pPr marL="36900" indent="0" algn="ctr">
              <a:buNone/>
            </a:pPr>
            <a:r>
              <a:rPr lang="en-US" sz="3200" dirty="0"/>
              <a:t>ArcGIS Story Maps are web applications that let authors combine beautiful maps with narrative text, striking images, and multimedia, including video. They make it easy to harness the power of maps and geography to tell your story. The applications are designed to be attractive and usable by anyone, making them great for education and outreach, either to the general public or a specific audience. It is a simple yet powerful way to inform, engage, and inspire people with any story you want to tell that involves maps, places, locations, or geography.</a:t>
            </a:r>
          </a:p>
        </p:txBody>
      </p:sp>
    </p:spTree>
    <p:custDataLst>
      <p:tags r:id="rId1"/>
    </p:custDataLst>
    <p:extLst>
      <p:ext uri="{BB962C8B-B14F-4D97-AF65-F5344CB8AC3E}">
        <p14:creationId xmlns:p14="http://schemas.microsoft.com/office/powerpoint/2010/main" val="167173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5C03-3679-4B32-9FED-3F1186185C0E}"/>
              </a:ext>
            </a:extLst>
          </p:cNvPr>
          <p:cNvSpPr>
            <a:spLocks noGrp="1"/>
          </p:cNvSpPr>
          <p:nvPr>
            <p:ph type="title"/>
          </p:nvPr>
        </p:nvSpPr>
        <p:spPr/>
        <p:txBody>
          <a:bodyPr>
            <a:normAutofit/>
          </a:bodyPr>
          <a:lstStyle/>
          <a:p>
            <a:r>
              <a:rPr lang="en-US" dirty="0"/>
              <a:t>Upload your data and beautify your map</a:t>
            </a:r>
          </a:p>
        </p:txBody>
      </p:sp>
      <p:sp>
        <p:nvSpPr>
          <p:cNvPr id="3" name="Content Placeholder 2">
            <a:extLst>
              <a:ext uri="{FF2B5EF4-FFF2-40B4-BE49-F238E27FC236}">
                <a16:creationId xmlns:a16="http://schemas.microsoft.com/office/drawing/2014/main" id="{D889C7DE-F203-4B08-87E4-4C30359B8CD1}"/>
              </a:ext>
            </a:extLst>
          </p:cNvPr>
          <p:cNvSpPr>
            <a:spLocks noGrp="1"/>
          </p:cNvSpPr>
          <p:nvPr>
            <p:ph idx="1"/>
          </p:nvPr>
        </p:nvSpPr>
        <p:spPr>
          <a:xfrm>
            <a:off x="913795" y="1718267"/>
            <a:ext cx="10353762" cy="4893547"/>
          </a:xfrm>
        </p:spPr>
        <p:txBody>
          <a:bodyPr>
            <a:normAutofit/>
          </a:bodyPr>
          <a:lstStyle/>
          <a:p>
            <a:r>
              <a:rPr lang="en-US" dirty="0"/>
              <a:t>Find out your favorite photos and upload them to ArcGIS online via the interface.</a:t>
            </a:r>
          </a:p>
          <a:p>
            <a:r>
              <a:rPr lang="en-US" dirty="0"/>
              <a:t>Link the location to each photo.</a:t>
            </a:r>
          </a:p>
          <a:p>
            <a:r>
              <a:rPr lang="en-US" dirty="0"/>
              <a:t>Make sure to fill in the information for each tab.</a:t>
            </a:r>
          </a:p>
          <a:p>
            <a:r>
              <a:rPr lang="en-US" dirty="0"/>
              <a:t>You may add multiple photos if needed. When finished uploading all the photos, don't forget to edit the title of your story map.</a:t>
            </a:r>
          </a:p>
          <a:p>
            <a:r>
              <a:rPr lang="en-US" dirty="0"/>
              <a:t>For the submission of this exercise, you may just use some simple photos (Minimum of 4) and share them with the organization. But later, you could create a new one to share with your family.</a:t>
            </a:r>
          </a:p>
        </p:txBody>
      </p:sp>
    </p:spTree>
    <p:custDataLst>
      <p:tags r:id="rId1"/>
    </p:custDataLst>
    <p:extLst>
      <p:ext uri="{BB962C8B-B14F-4D97-AF65-F5344CB8AC3E}">
        <p14:creationId xmlns:p14="http://schemas.microsoft.com/office/powerpoint/2010/main" val="35299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5C03-3679-4B32-9FED-3F1186185C0E}"/>
              </a:ext>
            </a:extLst>
          </p:cNvPr>
          <p:cNvSpPr>
            <a:spLocks noGrp="1"/>
          </p:cNvSpPr>
          <p:nvPr>
            <p:ph type="title"/>
          </p:nvPr>
        </p:nvSpPr>
        <p:spPr/>
        <p:txBody>
          <a:bodyPr>
            <a:normAutofit fontScale="90000"/>
          </a:bodyPr>
          <a:lstStyle/>
          <a:p>
            <a:r>
              <a:rPr lang="en-US" dirty="0"/>
              <a:t>Define a theme of your storymap and prepare the data</a:t>
            </a:r>
          </a:p>
        </p:txBody>
      </p:sp>
      <p:sp>
        <p:nvSpPr>
          <p:cNvPr id="3" name="Content Placeholder 2">
            <a:extLst>
              <a:ext uri="{FF2B5EF4-FFF2-40B4-BE49-F238E27FC236}">
                <a16:creationId xmlns:a16="http://schemas.microsoft.com/office/drawing/2014/main" id="{D889C7DE-F203-4B08-87E4-4C30359B8CD1}"/>
              </a:ext>
            </a:extLst>
          </p:cNvPr>
          <p:cNvSpPr>
            <a:spLocks noGrp="1"/>
          </p:cNvSpPr>
          <p:nvPr>
            <p:ph idx="1"/>
          </p:nvPr>
        </p:nvSpPr>
        <p:spPr/>
        <p:txBody>
          <a:bodyPr>
            <a:normAutofit/>
          </a:bodyPr>
          <a:lstStyle/>
          <a:p>
            <a:r>
              <a:rPr lang="en-US" sz="2400" dirty="0"/>
              <a:t>Before developing your story map, let's brainstorm about the story's idea. Data used in the story map usually has something to do with locations. A good starting point is to use some </a:t>
            </a:r>
            <a:r>
              <a:rPr lang="en-US" sz="2400" b="1" u="sng" dirty="0"/>
              <a:t>traveling photos</a:t>
            </a:r>
            <a:r>
              <a:rPr lang="en-US" sz="2400" dirty="0"/>
              <a:t>. </a:t>
            </a:r>
          </a:p>
          <a:p>
            <a:r>
              <a:rPr lang="en-US" sz="2400" dirty="0"/>
              <a:t>Example Story map (Created by Miss Bethany Deitch):</a:t>
            </a:r>
          </a:p>
          <a:p>
            <a:pPr lvl="1"/>
            <a:r>
              <a:rPr lang="en-US" sz="2400" b="0" i="0" u="none" strike="noStrike" dirty="0">
                <a:solidFill>
                  <a:srgbClr val="FFC000"/>
                </a:solidFill>
                <a:effectLst/>
                <a:latin typeface="-apple-system"/>
                <a:hlinkClick r:id="rId3">
                  <a:extLst>
                    <a:ext uri="{A12FA001-AC4F-418D-AE19-62706E023703}">
                      <ahyp:hlinkClr xmlns:ahyp="http://schemas.microsoft.com/office/drawing/2018/hyperlinkcolor" val="tx"/>
                    </a:ext>
                  </a:extLst>
                </a:hlinkClick>
              </a:rPr>
              <a:t>https://arcg.is/1ivO4b2</a:t>
            </a:r>
            <a:endParaRPr lang="en-US" sz="2400" b="0" i="0" u="none" strike="noStrike" dirty="0">
              <a:solidFill>
                <a:srgbClr val="FFC000"/>
              </a:solidFill>
              <a:effectLst/>
              <a:latin typeface="-apple-system"/>
            </a:endParaRPr>
          </a:p>
          <a:p>
            <a:pPr lvl="1"/>
            <a:endParaRPr lang="en-US" sz="2400" dirty="0"/>
          </a:p>
        </p:txBody>
      </p:sp>
      <p:pic>
        <p:nvPicPr>
          <p:cNvPr id="5" name="Picture 4">
            <a:extLst>
              <a:ext uri="{FF2B5EF4-FFF2-40B4-BE49-F238E27FC236}">
                <a16:creationId xmlns:a16="http://schemas.microsoft.com/office/drawing/2014/main" id="{9662E96C-66DC-9230-233C-E5E4888F8534}"/>
              </a:ext>
            </a:extLst>
          </p:cNvPr>
          <p:cNvPicPr>
            <a:picLocks noChangeAspect="1"/>
          </p:cNvPicPr>
          <p:nvPr/>
        </p:nvPicPr>
        <p:blipFill>
          <a:blip r:embed="rId4"/>
          <a:stretch>
            <a:fillRect/>
          </a:stretch>
        </p:blipFill>
        <p:spPr>
          <a:xfrm>
            <a:off x="2664274" y="4797528"/>
            <a:ext cx="6573167" cy="1762371"/>
          </a:xfrm>
          <a:prstGeom prst="rect">
            <a:avLst/>
          </a:prstGeom>
        </p:spPr>
      </p:pic>
    </p:spTree>
    <p:custDataLst>
      <p:tags r:id="rId1"/>
    </p:custDataLst>
    <p:extLst>
      <p:ext uri="{BB962C8B-B14F-4D97-AF65-F5344CB8AC3E}">
        <p14:creationId xmlns:p14="http://schemas.microsoft.com/office/powerpoint/2010/main" val="127487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12000" b="-12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3ECDC9-BBBD-B8F0-5E7F-F04ABD1A0ED2}"/>
              </a:ext>
            </a:extLst>
          </p:cNvPr>
          <p:cNvPicPr>
            <a:picLocks noChangeAspect="1"/>
          </p:cNvPicPr>
          <p:nvPr/>
        </p:nvPicPr>
        <p:blipFill rotWithShape="1">
          <a:blip r:embed="rId3"/>
          <a:srcRect l="48095" t="19894" r="19167" b="47725"/>
          <a:stretch/>
        </p:blipFill>
        <p:spPr>
          <a:xfrm>
            <a:off x="7300685" y="1712686"/>
            <a:ext cx="3991430" cy="2220686"/>
          </a:xfrm>
          <a:prstGeom prst="rect">
            <a:avLst/>
          </a:prstGeom>
        </p:spPr>
      </p:pic>
      <p:sp>
        <p:nvSpPr>
          <p:cNvPr id="8" name="Content Placeholder 2">
            <a:extLst>
              <a:ext uri="{FF2B5EF4-FFF2-40B4-BE49-F238E27FC236}">
                <a16:creationId xmlns:a16="http://schemas.microsoft.com/office/drawing/2014/main" id="{794671B5-E7AA-87EF-8F25-BCDAD0AE2D41}"/>
              </a:ext>
            </a:extLst>
          </p:cNvPr>
          <p:cNvSpPr>
            <a:spLocks noGrp="1"/>
          </p:cNvSpPr>
          <p:nvPr>
            <p:ph idx="1"/>
          </p:nvPr>
        </p:nvSpPr>
        <p:spPr>
          <a:xfrm>
            <a:off x="6219825" y="4135663"/>
            <a:ext cx="5848350" cy="2638075"/>
          </a:xfrm>
        </p:spPr>
        <p:txBody>
          <a:bodyPr>
            <a:normAutofit fontScale="62500" lnSpcReduction="20000"/>
          </a:bodyPr>
          <a:lstStyle/>
          <a:p>
            <a:pPr marL="36900" indent="0">
              <a:buNone/>
            </a:pPr>
            <a:r>
              <a:rPr lang="en-US" b="1" i="0" dirty="0">
                <a:solidFill>
                  <a:srgbClr val="304E4E"/>
                </a:solidFill>
                <a:effectLst/>
                <a:latin typeface="Noto Serif" panose="02020600060500020200" pitchFamily="18" charset="0"/>
              </a:rPr>
              <a:t>Sidecar </a:t>
            </a:r>
            <a:r>
              <a:rPr lang="en-US" b="0" i="0" dirty="0">
                <a:solidFill>
                  <a:srgbClr val="304E4E"/>
                </a:solidFill>
                <a:effectLst/>
                <a:latin typeface="Noto Serif" panose="02020600060500020200" pitchFamily="18" charset="0"/>
              </a:rPr>
              <a:t>is a scrolling, slide-based block that has three layout choices, each of which provides powerful narrative tools. </a:t>
            </a:r>
          </a:p>
          <a:p>
            <a:r>
              <a:rPr lang="en-US" b="0" i="0" dirty="0">
                <a:solidFill>
                  <a:srgbClr val="304E4E"/>
                </a:solidFill>
                <a:effectLst/>
                <a:latin typeface="Noto Serif" panose="02020600060500020200" pitchFamily="18" charset="0"/>
              </a:rPr>
              <a:t>The </a:t>
            </a:r>
            <a:r>
              <a:rPr lang="en-US" b="1" i="0" dirty="0">
                <a:solidFill>
                  <a:srgbClr val="304E4E"/>
                </a:solidFill>
                <a:effectLst/>
                <a:latin typeface="Noto Serif" panose="02020600060500020200" pitchFamily="18" charset="0"/>
              </a:rPr>
              <a:t>floating panel</a:t>
            </a:r>
            <a:r>
              <a:rPr lang="en-US" b="0" i="0" dirty="0">
                <a:solidFill>
                  <a:srgbClr val="304E4E"/>
                </a:solidFill>
                <a:effectLst/>
                <a:latin typeface="Noto Serif" panose="02020600060500020200" pitchFamily="18" charset="0"/>
              </a:rPr>
              <a:t> layout is ideal for visually striking media with short captions or descriptions </a:t>
            </a:r>
          </a:p>
          <a:p>
            <a:r>
              <a:rPr lang="en-US" b="0" i="0" dirty="0">
                <a:solidFill>
                  <a:srgbClr val="304E4E"/>
                </a:solidFill>
                <a:effectLst/>
                <a:latin typeface="Noto Serif" panose="02020600060500020200" pitchFamily="18" charset="0"/>
              </a:rPr>
              <a:t>The </a:t>
            </a:r>
            <a:r>
              <a:rPr lang="en-US" b="1" i="0" dirty="0">
                <a:solidFill>
                  <a:srgbClr val="304E4E"/>
                </a:solidFill>
                <a:effectLst/>
                <a:latin typeface="Noto Serif" panose="02020600060500020200" pitchFamily="18" charset="0"/>
              </a:rPr>
              <a:t>docked panel</a:t>
            </a:r>
            <a:r>
              <a:rPr lang="en-US" b="0" i="0" dirty="0">
                <a:solidFill>
                  <a:srgbClr val="304E4E"/>
                </a:solidFill>
                <a:effectLst/>
                <a:latin typeface="Noto Serif" panose="02020600060500020200" pitchFamily="18" charset="0"/>
              </a:rPr>
              <a:t> layout is optimal for longer narrative content, as it doesn’t overlap the media. </a:t>
            </a:r>
          </a:p>
          <a:p>
            <a:r>
              <a:rPr lang="en-US" b="0" i="0" dirty="0">
                <a:solidFill>
                  <a:srgbClr val="304E4E"/>
                </a:solidFill>
                <a:effectLst/>
                <a:latin typeface="Noto Serif" panose="02020600060500020200" pitchFamily="18" charset="0"/>
              </a:rPr>
              <a:t>The </a:t>
            </a:r>
            <a:r>
              <a:rPr lang="en-US" b="1" i="0" dirty="0">
                <a:solidFill>
                  <a:srgbClr val="304E4E"/>
                </a:solidFill>
                <a:effectLst/>
                <a:latin typeface="Noto Serif" panose="02020600060500020200" pitchFamily="18" charset="0"/>
              </a:rPr>
              <a:t>slideshow</a:t>
            </a:r>
            <a:r>
              <a:rPr lang="en-US" b="0" i="0" dirty="0">
                <a:solidFill>
                  <a:srgbClr val="304E4E"/>
                </a:solidFill>
                <a:effectLst/>
                <a:latin typeface="Noto Serif" panose="02020600060500020200" pitchFamily="18" charset="0"/>
              </a:rPr>
              <a:t> layout is like the floating panel, but readers experience its slides laterally, rather than vertically, by manually clicking through them.</a:t>
            </a:r>
            <a:endParaRPr lang="en-US" dirty="0">
              <a:solidFill>
                <a:schemeClr val="bg1">
                  <a:lumMod val="65000"/>
                  <a:lumOff val="35000"/>
                </a:schemeClr>
              </a:solidFill>
            </a:endParaRPr>
          </a:p>
        </p:txBody>
      </p:sp>
      <p:sp>
        <p:nvSpPr>
          <p:cNvPr id="9" name="Content Placeholder 2">
            <a:extLst>
              <a:ext uri="{FF2B5EF4-FFF2-40B4-BE49-F238E27FC236}">
                <a16:creationId xmlns:a16="http://schemas.microsoft.com/office/drawing/2014/main" id="{3FF46F01-DC7E-4954-4FBE-E132CDD6DDE0}"/>
              </a:ext>
            </a:extLst>
          </p:cNvPr>
          <p:cNvSpPr txBox="1">
            <a:spLocks/>
          </p:cNvSpPr>
          <p:nvPr/>
        </p:nvSpPr>
        <p:spPr>
          <a:xfrm>
            <a:off x="3343275" y="5164364"/>
            <a:ext cx="2333626" cy="1466500"/>
          </a:xfrm>
          <a:prstGeom prst="rect">
            <a:avLst/>
          </a:prstGeom>
          <a:effectLst>
            <a:outerShdw blurRad="25400" dir="17880000">
              <a:srgbClr val="000000">
                <a:alpha val="46000"/>
              </a:srgbClr>
            </a:outerShdw>
          </a:effectLst>
        </p:spPr>
        <p:txBody>
          <a:bodyPr vert="horz" lIns="91440" tIns="45720" rIns="91440" bIns="45720" rtlCol="0" anchor="t">
            <a:normAutofit fontScale="70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dirty="0">
                <a:solidFill>
                  <a:schemeClr val="bg1">
                    <a:lumMod val="65000"/>
                    <a:lumOff val="35000"/>
                  </a:schemeClr>
                </a:solidFill>
              </a:rPr>
              <a:t>STEPS</a:t>
            </a:r>
          </a:p>
          <a:p>
            <a:pPr algn="ctr"/>
            <a:r>
              <a:rPr lang="en-US" dirty="0">
                <a:solidFill>
                  <a:schemeClr val="bg1">
                    <a:lumMod val="65000"/>
                    <a:lumOff val="35000"/>
                  </a:schemeClr>
                </a:solidFill>
              </a:rPr>
              <a:t>New Story</a:t>
            </a:r>
          </a:p>
          <a:p>
            <a:pPr algn="ctr"/>
            <a:r>
              <a:rPr lang="en-US" dirty="0">
                <a:solidFill>
                  <a:schemeClr val="bg1">
                    <a:lumMod val="65000"/>
                    <a:lumOff val="35000"/>
                  </a:schemeClr>
                </a:solidFill>
              </a:rPr>
              <a:t>Sidecar</a:t>
            </a:r>
          </a:p>
          <a:p>
            <a:pPr algn="ctr"/>
            <a:r>
              <a:rPr lang="en-US" dirty="0">
                <a:solidFill>
                  <a:schemeClr val="bg1">
                    <a:lumMod val="65000"/>
                    <a:lumOff val="35000"/>
                  </a:schemeClr>
                </a:solidFill>
              </a:rPr>
              <a:t>Slideshow</a:t>
            </a:r>
          </a:p>
        </p:txBody>
      </p:sp>
    </p:spTree>
    <p:extLst>
      <p:ext uri="{BB962C8B-B14F-4D97-AF65-F5344CB8AC3E}">
        <p14:creationId xmlns:p14="http://schemas.microsoft.com/office/powerpoint/2010/main" val="3115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05F77-EFB6-3960-EA0D-F0A6FF36092C}"/>
              </a:ext>
            </a:extLst>
          </p:cNvPr>
          <p:cNvSpPr>
            <a:spLocks noGrp="1"/>
          </p:cNvSpPr>
          <p:nvPr>
            <p:ph idx="1"/>
          </p:nvPr>
        </p:nvSpPr>
        <p:spPr>
          <a:xfrm>
            <a:off x="3867150" y="4781550"/>
            <a:ext cx="4867275" cy="1857374"/>
          </a:xfrm>
        </p:spPr>
        <p:txBody>
          <a:bodyPr/>
          <a:lstStyle/>
          <a:p>
            <a:pPr algn="ctr"/>
            <a:r>
              <a:rPr lang="en-US" dirty="0"/>
              <a:t>Give a Title with a brief introduction</a:t>
            </a:r>
          </a:p>
          <a:p>
            <a:pPr algn="ctr"/>
            <a:r>
              <a:rPr lang="en-US" dirty="0"/>
              <a:t>Add a cover image</a:t>
            </a:r>
          </a:p>
        </p:txBody>
      </p:sp>
      <p:pic>
        <p:nvPicPr>
          <p:cNvPr id="5" name="Picture 4">
            <a:extLst>
              <a:ext uri="{FF2B5EF4-FFF2-40B4-BE49-F238E27FC236}">
                <a16:creationId xmlns:a16="http://schemas.microsoft.com/office/drawing/2014/main" id="{46762066-8DEA-BFDF-4350-53663281BE41}"/>
              </a:ext>
            </a:extLst>
          </p:cNvPr>
          <p:cNvPicPr>
            <a:picLocks noChangeAspect="1"/>
          </p:cNvPicPr>
          <p:nvPr/>
        </p:nvPicPr>
        <p:blipFill>
          <a:blip r:embed="rId2"/>
          <a:stretch>
            <a:fillRect/>
          </a:stretch>
        </p:blipFill>
        <p:spPr>
          <a:xfrm>
            <a:off x="299228" y="1004663"/>
            <a:ext cx="11593543" cy="3210373"/>
          </a:xfrm>
          <a:prstGeom prst="rect">
            <a:avLst/>
          </a:prstGeom>
        </p:spPr>
      </p:pic>
    </p:spTree>
    <p:extLst>
      <p:ext uri="{BB962C8B-B14F-4D97-AF65-F5344CB8AC3E}">
        <p14:creationId xmlns:p14="http://schemas.microsoft.com/office/powerpoint/2010/main" val="408856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7F497EFB-184F-CFA5-EFF9-5ADB7FE6C470}"/>
              </a:ext>
            </a:extLst>
          </p:cNvPr>
          <p:cNvPicPr>
            <a:picLocks noChangeAspect="1"/>
          </p:cNvPicPr>
          <p:nvPr/>
        </p:nvPicPr>
        <p:blipFill>
          <a:blip r:embed="rId2"/>
          <a:stretch>
            <a:fillRect/>
          </a:stretch>
        </p:blipFill>
        <p:spPr>
          <a:xfrm>
            <a:off x="120650" y="755031"/>
            <a:ext cx="11950700" cy="5347938"/>
          </a:xfrm>
          <a:prstGeom prst="rect">
            <a:avLst/>
          </a:prstGeom>
          <a:noFill/>
        </p:spPr>
      </p:pic>
    </p:spTree>
    <p:extLst>
      <p:ext uri="{BB962C8B-B14F-4D97-AF65-F5344CB8AC3E}">
        <p14:creationId xmlns:p14="http://schemas.microsoft.com/office/powerpoint/2010/main" val="31863901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{4DECF454-896C-4300-90E0-CDA63180AE94}tf12214701_win32</Template>
  <TotalTime>1965</TotalTime>
  <Words>892</Words>
  <Application>Microsoft Office PowerPoint</Application>
  <PresentationFormat>Widescreen</PresentationFormat>
  <Paragraphs>79</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Goudy Old Style</vt:lpstr>
      <vt:lpstr>Lato Extended</vt:lpstr>
      <vt:lpstr>Noto Serif</vt:lpstr>
      <vt:lpstr>Wingdings 2</vt:lpstr>
      <vt:lpstr>SlateVTI</vt:lpstr>
      <vt:lpstr>WebGIS Lab 7</vt:lpstr>
      <vt:lpstr>Lab Hours</vt:lpstr>
      <vt:lpstr>Learning Outcomes </vt:lpstr>
      <vt:lpstr>What is ArcGIS Storymap?</vt:lpstr>
      <vt:lpstr>Upload your data and beautify your map</vt:lpstr>
      <vt:lpstr>Define a theme of your storymap and prepare the data</vt:lpstr>
      <vt:lpstr>PowerPoint Presentation</vt:lpstr>
      <vt:lpstr>PowerPoint Presentation</vt:lpstr>
      <vt:lpstr>PowerPoint Presentation</vt:lpstr>
      <vt:lpstr>Let’s add a Map Tour</vt:lpstr>
      <vt:lpstr>Upload the previously selected images or videos</vt:lpstr>
      <vt:lpstr>Map Tour</vt:lpstr>
      <vt:lpstr>Adding Location if not Geotagged</vt:lpstr>
      <vt:lpstr>PowerPoint Presentation</vt:lpstr>
      <vt:lpstr>PowerPoint Presentation</vt:lpstr>
      <vt:lpstr>Final Look After Publishing:</vt:lpstr>
      <vt:lpstr>Storymap with 3D map</vt:lpstr>
      <vt:lpstr>PowerPoint Presentation</vt:lpstr>
      <vt:lpstr>PowerPoint Presentation</vt:lpstr>
      <vt:lpstr>Create a story title and give it a nice cover</vt:lpstr>
      <vt:lpstr>Start Your Story</vt:lpstr>
      <vt:lpstr>Use Sidecar/Slideshow</vt:lpstr>
      <vt:lpstr>Set the display  Duplicate Slide  Change Orientation to where your story goes  Transition is automatic</vt:lpstr>
      <vt:lpstr>Final Steps</vt:lpstr>
      <vt:lpstr>Final Look After Publishing:</vt:lpstr>
      <vt:lpstr>Task 1: Build your 2D story map 50pt</vt:lpstr>
      <vt:lpstr>Task 2: Build your 3D web scene story map 50pt</vt:lpstr>
      <vt:lpstr>To Hand In</vt:lpstr>
      <vt:lpstr>To Hand 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Debayan Mandal</dc:creator>
  <cp:lastModifiedBy>Mandal, Debayan</cp:lastModifiedBy>
  <cp:revision>218</cp:revision>
  <dcterms:created xsi:type="dcterms:W3CDTF">2022-01-24T05:45:50Z</dcterms:created>
  <dcterms:modified xsi:type="dcterms:W3CDTF">2023-10-25T20:30:29Z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0D74503B-899A-4648-A349-392F48ACA256</vt:lpwstr>
  </property>
  <property fmtid="{D5CDD505-2E9C-101B-9397-08002B2CF9AE}" pid="3" name="ArticulatePath">
    <vt:lpwstr>Earthy inspiration</vt:lpwstr>
  </property>
</Properties>
</file>